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Lst>
  <p:sldIdLst>
    <p:sldId id="256" r:id="rId5"/>
    <p:sldId id="258" r:id="rId6"/>
    <p:sldId id="264" r:id="rId7"/>
    <p:sldId id="272" r:id="rId8"/>
    <p:sldId id="261" r:id="rId9"/>
    <p:sldId id="259" r:id="rId10"/>
    <p:sldId id="257" r:id="rId11"/>
    <p:sldId id="260" r:id="rId12"/>
    <p:sldId id="273" r:id="rId13"/>
    <p:sldId id="267" r:id="rId14"/>
    <p:sldId id="265" r:id="rId15"/>
    <p:sldId id="268" r:id="rId16"/>
    <p:sldId id="269" r:id="rId17"/>
    <p:sldId id="270" r:id="rId18"/>
    <p:sldId id="271" r:id="rId19"/>
    <p:sldId id="263" r:id="rId20"/>
    <p:sldId id="26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8F5748-CD98-ED81-0FC1-DA205E08C30B}" v="939" dt="2025-10-05T21:32:43.826"/>
    <p1510:client id="{D50B98BD-644D-C35A-259D-ED5B713734C6}" v="5" dt="2025-10-06T15:20:36.7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27167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45033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36607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10/13/2025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2572636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88479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97999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66859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50041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95165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28362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873795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45509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244464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67853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17650095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82332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10/13/2025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5966795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3" name="Group 52">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54" name="Rectangle 53">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6" name="Isosceles Triangle 55">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p:cNvSpPr>
            <a:spLocks noGrp="1"/>
          </p:cNvSpPr>
          <p:nvPr>
            <p:ph type="ctrTitle"/>
          </p:nvPr>
        </p:nvSpPr>
        <p:spPr>
          <a:xfrm>
            <a:off x="673754" y="643467"/>
            <a:ext cx="4203045" cy="1375608"/>
          </a:xfrm>
        </p:spPr>
        <p:txBody>
          <a:bodyPr vert="horz" lIns="91440" tIns="45720" rIns="91440" bIns="45720" rtlCol="0" anchor="ctr">
            <a:normAutofit/>
          </a:bodyPr>
          <a:lstStyle/>
          <a:p>
            <a:pPr algn="l"/>
            <a:r>
              <a:rPr lang="en-US" sz="3600">
                <a:solidFill>
                  <a:schemeClr val="bg1"/>
                </a:solidFill>
              </a:rPr>
              <a:t>Welcome to Year 2</a:t>
            </a:r>
            <a:br>
              <a:rPr lang="en-US" sz="3600">
                <a:solidFill>
                  <a:schemeClr val="bg1"/>
                </a:solidFill>
              </a:rPr>
            </a:br>
            <a:r>
              <a:rPr lang="en-US" sz="3600">
                <a:solidFill>
                  <a:schemeClr val="bg1"/>
                </a:solidFill>
              </a:rPr>
              <a:t>Emerald Class  </a:t>
            </a:r>
          </a:p>
        </p:txBody>
      </p:sp>
      <p:sp>
        <p:nvSpPr>
          <p:cNvPr id="4" name="Rectangle 3"/>
          <p:cNvSpPr/>
          <p:nvPr/>
        </p:nvSpPr>
        <p:spPr>
          <a:xfrm>
            <a:off x="673754" y="2160590"/>
            <a:ext cx="3973943" cy="3440110"/>
          </a:xfrm>
          <a:prstGeom prst="rect">
            <a:avLst/>
          </a:prstGeom>
        </p:spPr>
        <p:txBody>
          <a:bodyPr vert="horz" lIns="91440" tIns="45720" rIns="91440" bIns="45720" rtlCol="0" anchor="t">
            <a:normAutofit/>
          </a:bodyPr>
          <a:lstStyle/>
          <a:p>
            <a:pPr defTabSz="457200">
              <a:spcBef>
                <a:spcPts val="1000"/>
              </a:spcBef>
              <a:buClr>
                <a:schemeClr val="accent1"/>
              </a:buClr>
              <a:buSzPct val="80000"/>
              <a:buFont typeface="Wingdings 3" charset="2"/>
              <a:buChar char=""/>
            </a:pPr>
            <a:r>
              <a:rPr lang="en-US" sz="2400" dirty="0">
                <a:solidFill>
                  <a:schemeClr val="bg1"/>
                </a:solidFill>
              </a:rPr>
              <a:t>Teacher: </a:t>
            </a:r>
            <a:endParaRPr lang="en-US">
              <a:solidFill>
                <a:schemeClr val="bg1"/>
              </a:solidFill>
            </a:endParaRPr>
          </a:p>
          <a:p>
            <a:pPr defTabSz="457200">
              <a:spcBef>
                <a:spcPts val="1000"/>
              </a:spcBef>
              <a:buClr>
                <a:schemeClr val="accent1"/>
              </a:buClr>
              <a:buSzPct val="80000"/>
              <a:buFont typeface="Wingdings 3" charset="2"/>
              <a:buChar char=""/>
            </a:pPr>
            <a:r>
              <a:rPr lang="en-US" sz="2400" dirty="0" err="1">
                <a:solidFill>
                  <a:schemeClr val="bg1"/>
                </a:solidFill>
              </a:rPr>
              <a:t>Mrs</a:t>
            </a:r>
            <a:r>
              <a:rPr lang="en-US" sz="2400" dirty="0">
                <a:solidFill>
                  <a:schemeClr val="bg1"/>
                </a:solidFill>
              </a:rPr>
              <a:t> Brown </a:t>
            </a:r>
            <a:endParaRPr lang="en-US">
              <a:solidFill>
                <a:schemeClr val="bg1"/>
              </a:solidFill>
            </a:endParaRPr>
          </a:p>
          <a:p>
            <a:pPr defTabSz="457200">
              <a:spcBef>
                <a:spcPts val="1000"/>
              </a:spcBef>
              <a:buClr>
                <a:schemeClr val="accent1"/>
              </a:buClr>
              <a:buSzPct val="80000"/>
              <a:buFont typeface="Wingdings 3" charset="2"/>
              <a:buChar char=""/>
            </a:pPr>
            <a:r>
              <a:rPr lang="en-US" sz="2400" dirty="0">
                <a:solidFill>
                  <a:schemeClr val="bg1"/>
                </a:solidFill>
              </a:rPr>
              <a:t>Teaching Assistants: </a:t>
            </a:r>
          </a:p>
          <a:p>
            <a:pPr defTabSz="457200">
              <a:spcBef>
                <a:spcPts val="1000"/>
              </a:spcBef>
              <a:buClr>
                <a:schemeClr val="accent1"/>
              </a:buClr>
              <a:buSzPct val="80000"/>
              <a:buFont typeface="Wingdings 3" charset="2"/>
              <a:buChar char=""/>
            </a:pPr>
            <a:r>
              <a:rPr lang="en-US" sz="2400" dirty="0" err="1">
                <a:solidFill>
                  <a:schemeClr val="bg1"/>
                </a:solidFill>
              </a:rPr>
              <a:t>Mrs</a:t>
            </a:r>
            <a:r>
              <a:rPr lang="en-US" sz="2400" dirty="0">
                <a:solidFill>
                  <a:schemeClr val="bg1"/>
                </a:solidFill>
              </a:rPr>
              <a:t> Pattison and Miss Ahmed</a:t>
            </a:r>
            <a:endParaRPr lang="en-US">
              <a:solidFill>
                <a:schemeClr val="bg1"/>
              </a:solidFill>
            </a:endParaRPr>
          </a:p>
        </p:txBody>
      </p:sp>
      <p:pic>
        <p:nvPicPr>
          <p:cNvPr id="3" name="Picture 2" descr="Gratis vectorafbeelding: Diamond, Gem, Edelsteen, Jewel - Gratis ...">
            <a:extLst>
              <a:ext uri="{FF2B5EF4-FFF2-40B4-BE49-F238E27FC236}">
                <a16:creationId xmlns:a16="http://schemas.microsoft.com/office/drawing/2014/main" id="{BF35655A-B4E0-CF74-4674-9D3E17C23E1B}"/>
              </a:ext>
            </a:extLst>
          </p:cNvPr>
          <p:cNvPicPr>
            <a:picLocks noChangeAspect="1"/>
          </p:cNvPicPr>
          <p:nvPr/>
        </p:nvPicPr>
        <p:blipFill>
          <a:blip r:embed="rId2"/>
          <a:stretch>
            <a:fillRect/>
          </a:stretch>
        </p:blipFill>
        <p:spPr>
          <a:xfrm>
            <a:off x="6205304" y="972608"/>
            <a:ext cx="4924893" cy="4900269"/>
          </a:xfrm>
          <a:prstGeom prst="rect">
            <a:avLst/>
          </a:prstGeom>
        </p:spPr>
      </p:pic>
      <p:sp>
        <p:nvSpPr>
          <p:cNvPr id="57" name="Isosceles Triangle 5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3828989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49978" y="98251"/>
            <a:ext cx="9470572" cy="1138773"/>
          </a:xfrm>
          <a:prstGeom prst="rect">
            <a:avLst/>
          </a:prstGeom>
          <a:noFill/>
        </p:spPr>
        <p:txBody>
          <a:bodyPr wrap="square" lIns="91440" tIns="45720" rIns="91440" bIns="45720" rtlCol="0" anchor="t">
            <a:spAutoFit/>
          </a:bodyPr>
          <a:lstStyle/>
          <a:p>
            <a:pPr algn="ctr"/>
            <a:r>
              <a:rPr lang="en-GB" sz="5000" dirty="0">
                <a:solidFill>
                  <a:schemeClr val="accent2">
                    <a:lumMod val="50000"/>
                  </a:schemeClr>
                </a:solidFill>
                <a:latin typeface="Twinkl"/>
              </a:rPr>
              <a:t>First days in Year 2 </a:t>
            </a:r>
            <a:endParaRPr lang="en-GB" sz="5000" dirty="0">
              <a:solidFill>
                <a:schemeClr val="accent2">
                  <a:lumMod val="50000"/>
                </a:schemeClr>
              </a:solidFill>
              <a:latin typeface="Twinkl" panose="02000000000000000000" pitchFamily="2" charset="0"/>
            </a:endParaRPr>
          </a:p>
          <a:p>
            <a:endParaRPr lang="en-GB" dirty="0">
              <a:solidFill>
                <a:schemeClr val="accent2">
                  <a:lumMod val="50000"/>
                </a:schemeClr>
              </a:solidFill>
              <a:latin typeface="Twinkl" panose="02000000000000000000" pitchFamily="2" charset="0"/>
            </a:endParaRPr>
          </a:p>
        </p:txBody>
      </p:sp>
      <p:sp>
        <p:nvSpPr>
          <p:cNvPr id="3" name="TextBox 2"/>
          <p:cNvSpPr txBox="1"/>
          <p:nvPr/>
        </p:nvSpPr>
        <p:spPr>
          <a:xfrm>
            <a:off x="343244" y="844165"/>
            <a:ext cx="9000309" cy="5909310"/>
          </a:xfrm>
          <a:prstGeom prst="rect">
            <a:avLst/>
          </a:prstGeom>
          <a:noFill/>
        </p:spPr>
        <p:txBody>
          <a:bodyPr wrap="square" lIns="91440" tIns="45720" rIns="91440" bIns="45720" rtlCol="0" anchor="t">
            <a:spAutoFit/>
          </a:bodyPr>
          <a:lstStyle/>
          <a:p>
            <a:pPr>
              <a:buFont typeface="Arial" panose="020B0604020202020204" pitchFamily="34" charset="0"/>
              <a:buChar char="•"/>
            </a:pPr>
            <a:r>
              <a:rPr lang="en-GB" sz="3000" b="1" dirty="0">
                <a:solidFill>
                  <a:schemeClr val="accent2">
                    <a:lumMod val="50000"/>
                  </a:schemeClr>
                </a:solidFill>
                <a:ea typeface="+mn-lt"/>
                <a:cs typeface="+mn-lt"/>
              </a:rPr>
              <a:t>Creating a Positive Start in Year 2</a:t>
            </a:r>
            <a:endParaRPr lang="en-GB" sz="3000" dirty="0">
              <a:solidFill>
                <a:schemeClr val="accent2">
                  <a:lumMod val="50000"/>
                </a:schemeClr>
              </a:solidFill>
              <a:latin typeface="Twinkl"/>
            </a:endParaRPr>
          </a:p>
          <a:p>
            <a:pPr>
              <a:buFont typeface="Arial" panose="020B0604020202020204" pitchFamily="34" charset="0"/>
              <a:buChar char="•"/>
            </a:pPr>
            <a:r>
              <a:rPr lang="en-GB" sz="3000" dirty="0">
                <a:solidFill>
                  <a:schemeClr val="accent2">
                    <a:lumMod val="50000"/>
                  </a:schemeClr>
                </a:solidFill>
                <a:ea typeface="+mn-lt"/>
                <a:cs typeface="+mn-lt"/>
              </a:rPr>
              <a:t>It is incredibly important that your child feels safe, happy, and supported in Year 2. Over these first few weeks, we’ve focused on building strong, positive relationships with each child to help them settle in and feel confident in their learning environment.</a:t>
            </a:r>
            <a:endParaRPr lang="en-GB" dirty="0">
              <a:solidFill>
                <a:schemeClr val="accent2">
                  <a:lumMod val="50000"/>
                </a:schemeClr>
              </a:solidFill>
              <a:ea typeface="+mn-lt"/>
              <a:cs typeface="+mn-lt"/>
            </a:endParaRPr>
          </a:p>
          <a:p>
            <a:pPr>
              <a:buFont typeface="Arial" panose="020B0604020202020204" pitchFamily="34" charset="0"/>
              <a:buChar char="•"/>
            </a:pPr>
            <a:r>
              <a:rPr lang="en-GB" sz="3000" dirty="0">
                <a:solidFill>
                  <a:schemeClr val="accent2">
                    <a:lumMod val="50000"/>
                  </a:schemeClr>
                </a:solidFill>
                <a:ea typeface="+mn-lt"/>
                <a:cs typeface="+mn-lt"/>
              </a:rPr>
              <a:t>Early Primary education should be a joyful experience. These formative years play a vital role in shaping children’s attitudes toward learning, and we aim to foster curiosity, enthusiasm, and a love of discovery every day.</a:t>
            </a:r>
            <a:endParaRPr lang="en-GB" dirty="0">
              <a:solidFill>
                <a:schemeClr val="accent2">
                  <a:lumMod val="50000"/>
                </a:schemeClr>
              </a:solidFill>
              <a:ea typeface="+mn-lt"/>
              <a:cs typeface="+mn-lt"/>
            </a:endParaRPr>
          </a:p>
          <a:p>
            <a:pPr>
              <a:buFont typeface="Arial" panose="020B0604020202020204" pitchFamily="34" charset="0"/>
              <a:buChar char="•"/>
            </a:pPr>
            <a:endParaRPr lang="en-GB"/>
          </a:p>
        </p:txBody>
      </p:sp>
      <p:pic>
        <p:nvPicPr>
          <p:cNvPr id="6" name="Picture 5"/>
          <p:cNvPicPr>
            <a:picLocks noChangeAspect="1"/>
          </p:cNvPicPr>
          <p:nvPr/>
        </p:nvPicPr>
        <p:blipFill>
          <a:blip r:embed="rId2"/>
          <a:stretch>
            <a:fillRect/>
          </a:stretch>
        </p:blipFill>
        <p:spPr>
          <a:xfrm>
            <a:off x="9347127" y="3642198"/>
            <a:ext cx="2844565" cy="1921932"/>
          </a:xfrm>
          <a:prstGeom prst="rect">
            <a:avLst/>
          </a:prstGeom>
        </p:spPr>
      </p:pic>
    </p:spTree>
    <p:extLst>
      <p:ext uri="{BB962C8B-B14F-4D97-AF65-F5344CB8AC3E}">
        <p14:creationId xmlns:p14="http://schemas.microsoft.com/office/powerpoint/2010/main" val="1236619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0972" y="98252"/>
            <a:ext cx="9470572" cy="1138773"/>
          </a:xfrm>
          <a:prstGeom prst="rect">
            <a:avLst/>
          </a:prstGeom>
          <a:noFill/>
        </p:spPr>
        <p:txBody>
          <a:bodyPr wrap="square" rtlCol="0">
            <a:spAutoFit/>
          </a:bodyPr>
          <a:lstStyle/>
          <a:p>
            <a:pPr algn="ctr"/>
            <a:r>
              <a:rPr lang="en-GB" sz="5000" dirty="0">
                <a:solidFill>
                  <a:schemeClr val="accent2">
                    <a:lumMod val="50000"/>
                  </a:schemeClr>
                </a:solidFill>
                <a:latin typeface="Twinkl" panose="02000000000000000000" pitchFamily="2" charset="0"/>
              </a:rPr>
              <a:t>Curriculum </a:t>
            </a:r>
          </a:p>
          <a:p>
            <a:endParaRPr lang="en-GB" dirty="0">
              <a:latin typeface="Twinkl" panose="02000000000000000000" pitchFamily="2" charset="0"/>
            </a:endParaRPr>
          </a:p>
        </p:txBody>
      </p:sp>
      <p:sp>
        <p:nvSpPr>
          <p:cNvPr id="3" name="TextBox 2"/>
          <p:cNvSpPr txBox="1"/>
          <p:nvPr/>
        </p:nvSpPr>
        <p:spPr>
          <a:xfrm>
            <a:off x="502921" y="1645920"/>
            <a:ext cx="10946674" cy="1015663"/>
          </a:xfrm>
          <a:prstGeom prst="rect">
            <a:avLst/>
          </a:prstGeom>
          <a:noFill/>
        </p:spPr>
        <p:txBody>
          <a:bodyPr wrap="square" lIns="91440" tIns="45720" rIns="91440" bIns="45720" rtlCol="0" anchor="t">
            <a:spAutoFit/>
          </a:bodyPr>
          <a:lstStyle/>
          <a:p>
            <a:pPr algn="ctr"/>
            <a:r>
              <a:rPr lang="en-GB" sz="3000" dirty="0">
                <a:solidFill>
                  <a:schemeClr val="accent2">
                    <a:lumMod val="50000"/>
                  </a:schemeClr>
                </a:solidFill>
                <a:latin typeface="Twinkl"/>
              </a:rPr>
              <a:t>Each half term, we will send out a </a:t>
            </a:r>
            <a:r>
              <a:rPr lang="en-GB" sz="3000" b="1" dirty="0">
                <a:solidFill>
                  <a:srgbClr val="FF0000"/>
                </a:solidFill>
                <a:latin typeface="Twinkl"/>
              </a:rPr>
              <a:t>Curriculum Newsletter </a:t>
            </a:r>
            <a:r>
              <a:rPr lang="en-GB" sz="3000" dirty="0">
                <a:solidFill>
                  <a:schemeClr val="accent2">
                    <a:lumMod val="50000"/>
                  </a:schemeClr>
                </a:solidFill>
                <a:latin typeface="Twinkl"/>
              </a:rPr>
              <a:t>detailing what the children are going to be learning. </a:t>
            </a:r>
          </a:p>
        </p:txBody>
      </p:sp>
      <p:pic>
        <p:nvPicPr>
          <p:cNvPr id="4" name="Picture 3"/>
          <p:cNvPicPr>
            <a:picLocks noChangeAspect="1"/>
          </p:cNvPicPr>
          <p:nvPr/>
        </p:nvPicPr>
        <p:blipFill>
          <a:blip r:embed="rId2"/>
          <a:stretch>
            <a:fillRect/>
          </a:stretch>
        </p:blipFill>
        <p:spPr>
          <a:xfrm>
            <a:off x="4066229" y="3536195"/>
            <a:ext cx="3820058" cy="2372056"/>
          </a:xfrm>
          <a:prstGeom prst="rect">
            <a:avLst/>
          </a:prstGeom>
        </p:spPr>
      </p:pic>
    </p:spTree>
    <p:extLst>
      <p:ext uri="{BB962C8B-B14F-4D97-AF65-F5344CB8AC3E}">
        <p14:creationId xmlns:p14="http://schemas.microsoft.com/office/powerpoint/2010/main" val="3091849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32DF44-4A15-64B8-EA1E-816E315C7151}"/>
              </a:ext>
            </a:extLst>
          </p:cNvPr>
          <p:cNvSpPr txBox="1"/>
          <p:nvPr/>
        </p:nvSpPr>
        <p:spPr>
          <a:xfrm>
            <a:off x="1074821" y="653715"/>
            <a:ext cx="8809121" cy="62042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ts val="3450"/>
              </a:lnSpc>
              <a:buFont typeface="Arial,Sans-Serif"/>
              <a:buChar char="•"/>
            </a:pPr>
            <a:r>
              <a:rPr lang="en-GB" sz="3000">
                <a:solidFill>
                  <a:srgbClr val="2A5010"/>
                </a:solidFill>
                <a:cs typeface="Arial"/>
              </a:rPr>
              <a:t>Each day, pupils will take part in core lessons including </a:t>
            </a:r>
            <a:r>
              <a:rPr lang="en-GB" sz="3000" b="1">
                <a:solidFill>
                  <a:srgbClr val="2A5010"/>
                </a:solidFill>
                <a:cs typeface="Arial"/>
              </a:rPr>
              <a:t>Phonics</a:t>
            </a:r>
            <a:r>
              <a:rPr lang="en-GB" sz="3000">
                <a:solidFill>
                  <a:srgbClr val="2A5010"/>
                </a:solidFill>
                <a:cs typeface="Arial"/>
              </a:rPr>
              <a:t>, </a:t>
            </a:r>
            <a:r>
              <a:rPr lang="en-GB" sz="3000" b="1">
                <a:solidFill>
                  <a:srgbClr val="2A5010"/>
                </a:solidFill>
                <a:cs typeface="Arial"/>
              </a:rPr>
              <a:t>English</a:t>
            </a:r>
            <a:r>
              <a:rPr lang="en-GB" sz="3000">
                <a:solidFill>
                  <a:srgbClr val="2A5010"/>
                </a:solidFill>
                <a:cs typeface="Arial"/>
              </a:rPr>
              <a:t>, and </a:t>
            </a:r>
            <a:r>
              <a:rPr lang="en-GB" sz="3000" b="1">
                <a:solidFill>
                  <a:srgbClr val="2A5010"/>
                </a:solidFill>
                <a:cs typeface="Arial"/>
              </a:rPr>
              <a:t>Maths</a:t>
            </a:r>
            <a:r>
              <a:rPr lang="en-GB" sz="3000">
                <a:solidFill>
                  <a:srgbClr val="2A5010"/>
                </a:solidFill>
                <a:cs typeface="Arial"/>
              </a:rPr>
              <a:t>. Across the week, they will also enjoy a broad and balanced curriculum with lessons in:</a:t>
            </a:r>
            <a:r>
              <a:rPr lang="en-GB" sz="3000">
                <a:cs typeface="Arial"/>
              </a:rPr>
              <a:t>​</a:t>
            </a:r>
          </a:p>
          <a:p>
            <a:pPr marL="228600" indent="-228600">
              <a:lnSpc>
                <a:spcPts val="3450"/>
              </a:lnSpc>
              <a:buFont typeface="Arial,Sans-Serif"/>
              <a:buChar char="•"/>
            </a:pPr>
            <a:r>
              <a:rPr lang="en-GB" sz="3000" b="1">
                <a:solidFill>
                  <a:srgbClr val="2A5010"/>
                </a:solidFill>
                <a:cs typeface="Arial"/>
              </a:rPr>
              <a:t>Religious Education (RE)</a:t>
            </a:r>
            <a:r>
              <a:rPr lang="en-GB" sz="3000">
                <a:cs typeface="Arial"/>
              </a:rPr>
              <a:t>​</a:t>
            </a:r>
          </a:p>
          <a:p>
            <a:pPr marL="228600" indent="-228600">
              <a:lnSpc>
                <a:spcPts val="3450"/>
              </a:lnSpc>
              <a:buFont typeface="Arial,Sans-Serif"/>
              <a:buChar char="•"/>
            </a:pPr>
            <a:r>
              <a:rPr lang="en-GB" sz="3000" b="1">
                <a:solidFill>
                  <a:srgbClr val="2A5010"/>
                </a:solidFill>
                <a:cs typeface="Arial"/>
              </a:rPr>
              <a:t>Science</a:t>
            </a:r>
            <a:r>
              <a:rPr lang="en-GB" sz="3000">
                <a:cs typeface="Arial"/>
              </a:rPr>
              <a:t>​</a:t>
            </a:r>
          </a:p>
          <a:p>
            <a:pPr marL="228600" indent="-228600">
              <a:lnSpc>
                <a:spcPts val="3450"/>
              </a:lnSpc>
              <a:buFont typeface="Arial,Sans-Serif"/>
              <a:buChar char="•"/>
            </a:pPr>
            <a:r>
              <a:rPr lang="en-GB" sz="3000" b="1">
                <a:solidFill>
                  <a:srgbClr val="2A5010"/>
                </a:solidFill>
                <a:cs typeface="Arial"/>
              </a:rPr>
              <a:t>Computing</a:t>
            </a:r>
            <a:r>
              <a:rPr lang="en-GB" sz="3000">
                <a:cs typeface="Arial"/>
              </a:rPr>
              <a:t>​</a:t>
            </a:r>
          </a:p>
          <a:p>
            <a:pPr marL="228600" indent="-228600">
              <a:lnSpc>
                <a:spcPts val="3450"/>
              </a:lnSpc>
              <a:buFont typeface="Arial,Sans-Serif"/>
              <a:buChar char="•"/>
            </a:pPr>
            <a:r>
              <a:rPr lang="en-GB" sz="3000" b="1">
                <a:solidFill>
                  <a:srgbClr val="2A5010"/>
                </a:solidFill>
                <a:cs typeface="Arial"/>
              </a:rPr>
              <a:t>Design Technology (DT)</a:t>
            </a:r>
            <a:r>
              <a:rPr lang="en-GB" sz="3000">
                <a:solidFill>
                  <a:srgbClr val="2A5010"/>
                </a:solidFill>
                <a:cs typeface="Arial"/>
              </a:rPr>
              <a:t> or </a:t>
            </a:r>
            <a:r>
              <a:rPr lang="en-GB" sz="3000" b="1">
                <a:solidFill>
                  <a:srgbClr val="2A5010"/>
                </a:solidFill>
                <a:cs typeface="Arial"/>
              </a:rPr>
              <a:t>Art</a:t>
            </a:r>
            <a:r>
              <a:rPr lang="en-GB" sz="3000">
                <a:cs typeface="Arial"/>
              </a:rPr>
              <a:t>​</a:t>
            </a:r>
          </a:p>
          <a:p>
            <a:pPr marL="228600" indent="-228600">
              <a:lnSpc>
                <a:spcPts val="3450"/>
              </a:lnSpc>
              <a:buFont typeface="Arial,Sans-Serif"/>
              <a:buChar char="•"/>
            </a:pPr>
            <a:r>
              <a:rPr lang="en-GB" sz="3000" b="1">
                <a:solidFill>
                  <a:srgbClr val="2A5010"/>
                </a:solidFill>
                <a:cs typeface="Arial"/>
              </a:rPr>
              <a:t>Geography</a:t>
            </a:r>
            <a:r>
              <a:rPr lang="en-GB" sz="3000">
                <a:solidFill>
                  <a:srgbClr val="2A5010"/>
                </a:solidFill>
                <a:cs typeface="Arial"/>
              </a:rPr>
              <a:t> or </a:t>
            </a:r>
            <a:r>
              <a:rPr lang="en-GB" sz="3000" b="1">
                <a:solidFill>
                  <a:srgbClr val="2A5010"/>
                </a:solidFill>
                <a:cs typeface="Arial"/>
              </a:rPr>
              <a:t>History</a:t>
            </a:r>
            <a:r>
              <a:rPr lang="en-GB" sz="3000">
                <a:cs typeface="Arial"/>
              </a:rPr>
              <a:t>​</a:t>
            </a:r>
          </a:p>
          <a:p>
            <a:pPr marL="228600" indent="-228600">
              <a:lnSpc>
                <a:spcPts val="3450"/>
              </a:lnSpc>
              <a:buFont typeface="Arial,Sans-Serif"/>
              <a:buChar char="•"/>
            </a:pPr>
            <a:r>
              <a:rPr lang="en-GB" sz="3000" b="1">
                <a:solidFill>
                  <a:srgbClr val="2A5010"/>
                </a:solidFill>
                <a:cs typeface="Arial"/>
              </a:rPr>
              <a:t>Music</a:t>
            </a:r>
            <a:r>
              <a:rPr lang="en-GB" sz="3000">
                <a:cs typeface="Arial"/>
              </a:rPr>
              <a:t>​</a:t>
            </a:r>
          </a:p>
          <a:p>
            <a:pPr marL="228600" indent="-228600">
              <a:lnSpc>
                <a:spcPts val="3450"/>
              </a:lnSpc>
              <a:buFont typeface="Arial,Sans-Serif"/>
              <a:buChar char="•"/>
            </a:pPr>
            <a:r>
              <a:rPr lang="en-GB" sz="3000" b="1">
                <a:solidFill>
                  <a:srgbClr val="2A5010"/>
                </a:solidFill>
                <a:cs typeface="Arial"/>
              </a:rPr>
              <a:t>Physical Education (PE)</a:t>
            </a:r>
            <a:r>
              <a:rPr lang="en-GB" sz="3000">
                <a:cs typeface="Arial"/>
              </a:rPr>
              <a:t>​</a:t>
            </a:r>
          </a:p>
          <a:p>
            <a:pPr marL="228600" indent="-228600">
              <a:lnSpc>
                <a:spcPts val="3450"/>
              </a:lnSpc>
              <a:buFont typeface="Arial,Sans-Serif"/>
              <a:buChar char="•"/>
            </a:pPr>
            <a:r>
              <a:rPr lang="en-GB" sz="3000" b="1">
                <a:solidFill>
                  <a:srgbClr val="2A5010"/>
                </a:solidFill>
                <a:cs typeface="Arial"/>
              </a:rPr>
              <a:t>Personal, Social, Health and Economic Education (PSHE)</a:t>
            </a:r>
            <a:r>
              <a:rPr lang="en-GB" sz="3000">
                <a:cs typeface="Arial"/>
              </a:rPr>
              <a:t>​</a:t>
            </a:r>
          </a:p>
          <a:p>
            <a:endParaRPr lang="en-GB"/>
          </a:p>
        </p:txBody>
      </p:sp>
    </p:spTree>
    <p:extLst>
      <p:ext uri="{BB962C8B-B14F-4D97-AF65-F5344CB8AC3E}">
        <p14:creationId xmlns:p14="http://schemas.microsoft.com/office/powerpoint/2010/main" val="3400016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6" name="Straight Connector 25">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33">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34">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5" name="Picture 4" descr="A tree with letters on it&#10;&#10;AI-generated content may be incorrect.">
            <a:extLst>
              <a:ext uri="{FF2B5EF4-FFF2-40B4-BE49-F238E27FC236}">
                <a16:creationId xmlns:a16="http://schemas.microsoft.com/office/drawing/2014/main" id="{42112B03-5053-B512-6462-42EB4358EBD2}"/>
              </a:ext>
            </a:extLst>
          </p:cNvPr>
          <p:cNvPicPr>
            <a:picLocks noChangeAspect="1"/>
          </p:cNvPicPr>
          <p:nvPr/>
        </p:nvPicPr>
        <p:blipFill>
          <a:blip r:embed="rId2"/>
          <a:srcRect r="-1" b="7425"/>
          <a:stretch>
            <a:fillRect/>
          </a:stretch>
        </p:blipFill>
        <p:spPr>
          <a:xfrm>
            <a:off x="5056837" y="-1"/>
            <a:ext cx="7135163"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extBox 1"/>
          <p:cNvSpPr txBox="1"/>
          <p:nvPr/>
        </p:nvSpPr>
        <p:spPr>
          <a:xfrm>
            <a:off x="564907" y="259830"/>
            <a:ext cx="3851123" cy="1320800"/>
          </a:xfrm>
          <a:prstGeom prst="rect">
            <a:avLst/>
          </a:prstGeom>
        </p:spPr>
        <p:txBody>
          <a:bodyPr vert="horz" lIns="91440" tIns="45720" rIns="91440" bIns="45720" rtlCol="0" anchor="t">
            <a:normAutofit/>
          </a:bodyPr>
          <a:lstStyle/>
          <a:p>
            <a:pPr defTabSz="457200">
              <a:spcBef>
                <a:spcPct val="0"/>
              </a:spcBef>
              <a:spcAft>
                <a:spcPts val="600"/>
              </a:spcAft>
            </a:pPr>
            <a:r>
              <a:rPr lang="en-US" sz="3600">
                <a:solidFill>
                  <a:schemeClr val="accent1"/>
                </a:solidFill>
                <a:latin typeface="+mj-lt"/>
                <a:ea typeface="+mj-ea"/>
                <a:cs typeface="+mj-cs"/>
              </a:rPr>
              <a:t>Phonics </a:t>
            </a:r>
          </a:p>
          <a:p>
            <a:pPr defTabSz="457200">
              <a:spcBef>
                <a:spcPct val="0"/>
              </a:spcBef>
              <a:spcAft>
                <a:spcPts val="600"/>
              </a:spcAft>
            </a:pPr>
            <a:endParaRPr lang="en-US" sz="3600">
              <a:solidFill>
                <a:schemeClr val="accent1"/>
              </a:solidFill>
              <a:latin typeface="+mj-lt"/>
              <a:ea typeface="+mj-ea"/>
              <a:cs typeface="+mj-cs"/>
            </a:endParaRPr>
          </a:p>
        </p:txBody>
      </p:sp>
      <p:sp>
        <p:nvSpPr>
          <p:cNvPr id="3" name="TextBox 2"/>
          <p:cNvSpPr txBox="1"/>
          <p:nvPr/>
        </p:nvSpPr>
        <p:spPr>
          <a:xfrm>
            <a:off x="190154" y="923903"/>
            <a:ext cx="5874793" cy="5117459"/>
          </a:xfrm>
          <a:prstGeom prst="rect">
            <a:avLst/>
          </a:prstGeom>
        </p:spPr>
        <p:txBody>
          <a:bodyPr vert="horz" lIns="91440" tIns="45720" rIns="91440" bIns="45720" rtlCol="0" anchor="t">
            <a:noAutofit/>
          </a:bodyPr>
          <a:lstStyle/>
          <a:p>
            <a:pPr defTabSz="4572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At the start of this academic year, we’ve been revisiting all Phase 5 phonics content that children will have encountered in Year 1. This ensures a strong foundation and helps us identify any areas that may need further reinforcement. We follow the Little Wandle Letters and Sounds Revised scheme at St Mary’s, which provides a consistent and systematic approach to phonics teaching across the school. </a:t>
            </a:r>
            <a:endParaRPr lang="en-US">
              <a:solidFill>
                <a:schemeClr val="tx1">
                  <a:lumMod val="75000"/>
                  <a:lumOff val="25000"/>
                </a:schemeClr>
              </a:solidFill>
            </a:endParaRPr>
          </a:p>
          <a:p>
            <a:pPr defTabSz="4572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After the autumn half term, we will transition into more focused spelling lessons, building on the phonics knowledge the children have consolidated. For children who did not pass the Year 1 Phonics Screening Check, we are providing additional targeted support to address any gaps. These children will retake the National Phonics Screening Check at the end of Year 2.</a:t>
            </a:r>
            <a:endParaRPr lang="en-US">
              <a:solidFill>
                <a:schemeClr val="tx1">
                  <a:lumMod val="75000"/>
                  <a:lumOff val="25000"/>
                </a:schemeClr>
              </a:solidFill>
            </a:endParaRPr>
          </a:p>
        </p:txBody>
      </p:sp>
      <p:cxnSp>
        <p:nvCxnSpPr>
          <p:cNvPr id="37" name="Straight Connector 36">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1"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66294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p:cNvPicPr>
            <a:picLocks noChangeAspect="1"/>
          </p:cNvPicPr>
          <p:nvPr/>
        </p:nvPicPr>
        <p:blipFill>
          <a:blip r:embed="rId2"/>
          <a:srcRect l="13018" r="9349"/>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extBox 1"/>
          <p:cNvSpPr txBox="1"/>
          <p:nvPr/>
        </p:nvSpPr>
        <p:spPr>
          <a:xfrm>
            <a:off x="452481" y="384748"/>
            <a:ext cx="3826140" cy="633751"/>
          </a:xfrm>
          <a:prstGeom prst="rect">
            <a:avLst/>
          </a:prstGeom>
        </p:spPr>
        <p:txBody>
          <a:bodyPr vert="horz" lIns="91440" tIns="45720" rIns="91440" bIns="45720" rtlCol="0" anchor="t">
            <a:normAutofit lnSpcReduction="10000"/>
          </a:bodyPr>
          <a:lstStyle/>
          <a:p>
            <a:pPr defTabSz="457200">
              <a:spcBef>
                <a:spcPct val="0"/>
              </a:spcBef>
              <a:spcAft>
                <a:spcPts val="600"/>
              </a:spcAft>
            </a:pPr>
            <a:r>
              <a:rPr lang="en-US" sz="3600" dirty="0">
                <a:solidFill>
                  <a:schemeClr val="accent1"/>
                </a:solidFill>
                <a:latin typeface="+mj-lt"/>
                <a:ea typeface="+mj-ea"/>
                <a:cs typeface="+mj-cs"/>
              </a:rPr>
              <a:t>Reading </a:t>
            </a:r>
          </a:p>
        </p:txBody>
      </p:sp>
      <p:sp>
        <p:nvSpPr>
          <p:cNvPr id="3" name="TextBox 2"/>
          <p:cNvSpPr txBox="1"/>
          <p:nvPr/>
        </p:nvSpPr>
        <p:spPr>
          <a:xfrm>
            <a:off x="252613" y="1023837"/>
            <a:ext cx="5148383" cy="5554672"/>
          </a:xfrm>
          <a:prstGeom prst="rect">
            <a:avLst/>
          </a:prstGeom>
        </p:spPr>
        <p:txBody>
          <a:bodyPr vert="horz" lIns="91440" tIns="45720" rIns="91440" bIns="45720" rtlCol="0" anchor="t">
            <a:noAutofit/>
          </a:bodyPr>
          <a:lstStyle/>
          <a:p>
            <a:pPr defTabSz="457200">
              <a:lnSpc>
                <a:spcPct val="90000"/>
              </a:lnSpc>
              <a:spcBef>
                <a:spcPts val="1000"/>
              </a:spcBef>
            </a:pPr>
            <a:r>
              <a:rPr lang="en-US" dirty="0">
                <a:solidFill>
                  <a:schemeClr val="tx1">
                    <a:lumMod val="75000"/>
                    <a:lumOff val="25000"/>
                  </a:schemeClr>
                </a:solidFill>
                <a:ea typeface="+mn-lt"/>
                <a:cs typeface="+mn-lt"/>
              </a:rPr>
              <a:t>Reading is a vital part of learning across all areas of the curriculum. </a:t>
            </a:r>
          </a:p>
          <a:p>
            <a:pPr defTabSz="457200">
              <a:lnSpc>
                <a:spcPct val="90000"/>
              </a:lnSpc>
              <a:spcBef>
                <a:spcPts val="1000"/>
              </a:spcBef>
            </a:pPr>
            <a:r>
              <a:rPr lang="en-US" dirty="0">
                <a:solidFill>
                  <a:schemeClr val="tx1">
                    <a:lumMod val="75000"/>
                    <a:lumOff val="25000"/>
                  </a:schemeClr>
                </a:solidFill>
                <a:ea typeface="+mn-lt"/>
                <a:cs typeface="+mn-lt"/>
              </a:rPr>
              <a:t>In Year 2, we aim to listen to your child read at least three times a week during our dedicated group reading sessions. These lessons help us develop fluency, comprehension, and confidence in a supportive environment. Beyond these sessions, we weave reading opportunities throughout each school day — whether it’s exploring texts in other subjects, enjoying stories together, or </a:t>
            </a:r>
            <a:r>
              <a:rPr lang="en-US" err="1">
                <a:solidFill>
                  <a:schemeClr val="tx1">
                    <a:lumMod val="75000"/>
                    <a:lumOff val="25000"/>
                  </a:schemeClr>
                </a:solidFill>
                <a:ea typeface="+mn-lt"/>
                <a:cs typeface="+mn-lt"/>
              </a:rPr>
              <a:t>practising</a:t>
            </a:r>
            <a:r>
              <a:rPr lang="en-US" dirty="0">
                <a:solidFill>
                  <a:schemeClr val="tx1">
                    <a:lumMod val="75000"/>
                    <a:lumOff val="25000"/>
                  </a:schemeClr>
                </a:solidFill>
                <a:ea typeface="+mn-lt"/>
                <a:cs typeface="+mn-lt"/>
              </a:rPr>
              <a:t> key skills in short bursts. </a:t>
            </a:r>
            <a:endParaRPr lang="en-US">
              <a:solidFill>
                <a:schemeClr val="tx1">
                  <a:lumMod val="75000"/>
                  <a:lumOff val="25000"/>
                </a:schemeClr>
              </a:solidFill>
              <a:ea typeface="+mn-lt"/>
              <a:cs typeface="+mn-lt"/>
            </a:endParaRPr>
          </a:p>
          <a:p>
            <a:pPr defTabSz="457200">
              <a:lnSpc>
                <a:spcPct val="90000"/>
              </a:lnSpc>
              <a:spcBef>
                <a:spcPts val="1000"/>
              </a:spcBef>
            </a:pPr>
            <a:r>
              <a:rPr lang="en-US" dirty="0">
                <a:solidFill>
                  <a:schemeClr val="tx1">
                    <a:lumMod val="75000"/>
                    <a:lumOff val="25000"/>
                  </a:schemeClr>
                </a:solidFill>
                <a:ea typeface="+mn-lt"/>
                <a:cs typeface="+mn-lt"/>
              </a:rPr>
              <a:t>Because reading is so important, we ask that you continue to read with your child at home as often as possible — ideally every day. This can be a mix of your child reading their school books to you, and you sharing books from home together. Whether it’s a bedtime story, a comic, or a </a:t>
            </a:r>
            <a:r>
              <a:rPr lang="en-US" dirty="0" err="1">
                <a:solidFill>
                  <a:schemeClr val="tx1">
                    <a:lumMod val="75000"/>
                    <a:lumOff val="25000"/>
                  </a:schemeClr>
                </a:solidFill>
                <a:ea typeface="+mn-lt"/>
                <a:cs typeface="+mn-lt"/>
              </a:rPr>
              <a:t>favourite</a:t>
            </a:r>
            <a:r>
              <a:rPr lang="en-US" dirty="0">
                <a:solidFill>
                  <a:schemeClr val="tx1">
                    <a:lumMod val="75000"/>
                    <a:lumOff val="25000"/>
                  </a:schemeClr>
                </a:solidFill>
                <a:ea typeface="+mn-lt"/>
                <a:cs typeface="+mn-lt"/>
              </a:rPr>
              <a:t> picture book, every moment spent reading helps build a lifelong love of learning.</a:t>
            </a:r>
            <a:endParaRPr lang="en-US">
              <a:solidFill>
                <a:schemeClr val="tx1">
                  <a:lumMod val="75000"/>
                  <a:lumOff val="25000"/>
                </a:schemeClr>
              </a:solidFill>
            </a:endParaRPr>
          </a:p>
        </p:txBody>
      </p:sp>
      <p:cxnSp>
        <p:nvCxnSpPr>
          <p:cNvPr id="21" name="Straight Connector 2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6458393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 name="TextBox 2"/>
          <p:cNvSpPr txBox="1"/>
          <p:nvPr/>
        </p:nvSpPr>
        <p:spPr>
          <a:xfrm>
            <a:off x="5536734" y="609600"/>
            <a:ext cx="3737268" cy="1320800"/>
          </a:xfrm>
          <a:prstGeom prst="rect">
            <a:avLst/>
          </a:prstGeom>
        </p:spPr>
        <p:txBody>
          <a:bodyPr vert="horz" lIns="91440" tIns="45720" rIns="91440" bIns="45720" rtlCol="0" anchor="t">
            <a:normAutofit/>
          </a:bodyPr>
          <a:lstStyle/>
          <a:p>
            <a:pPr defTabSz="457200">
              <a:spcBef>
                <a:spcPct val="0"/>
              </a:spcBef>
              <a:spcAft>
                <a:spcPts val="600"/>
              </a:spcAft>
            </a:pPr>
            <a:r>
              <a:rPr lang="en-US" sz="3600">
                <a:solidFill>
                  <a:schemeClr val="accent1"/>
                </a:solidFill>
                <a:latin typeface="+mj-lt"/>
                <a:ea typeface="+mj-ea"/>
                <a:cs typeface="+mj-cs"/>
              </a:rPr>
              <a:t>Reading books </a:t>
            </a:r>
          </a:p>
          <a:p>
            <a:pPr defTabSz="457200">
              <a:spcBef>
                <a:spcPct val="0"/>
              </a:spcBef>
              <a:spcAft>
                <a:spcPts val="600"/>
              </a:spcAft>
            </a:pPr>
            <a:endParaRPr lang="en-US" sz="3600">
              <a:solidFill>
                <a:schemeClr val="accent1"/>
              </a:solidFill>
              <a:latin typeface="+mj-lt"/>
              <a:ea typeface="+mj-ea"/>
              <a:cs typeface="+mj-cs"/>
            </a:endParaRPr>
          </a:p>
        </p:txBody>
      </p:sp>
      <p:sp>
        <p:nvSpPr>
          <p:cNvPr id="5" name="TextBox 4"/>
          <p:cNvSpPr txBox="1"/>
          <p:nvPr/>
        </p:nvSpPr>
        <p:spPr>
          <a:xfrm>
            <a:off x="5209563" y="1411505"/>
            <a:ext cx="4723116" cy="4629857"/>
          </a:xfrm>
          <a:prstGeom prst="rect">
            <a:avLst/>
          </a:prstGeom>
        </p:spPr>
        <p:txBody>
          <a:bodyPr vert="horz" lIns="91440" tIns="45720" rIns="91440" bIns="45720" rtlCol="0" anchor="t">
            <a:normAutofit lnSpcReduction="10000"/>
          </a:bodyPr>
          <a:lstStyle/>
          <a:p>
            <a:pPr marL="285750" indent="-285750" defTabSz="457200">
              <a:lnSpc>
                <a:spcPct val="90000"/>
              </a:lnSpc>
              <a:spcBef>
                <a:spcPts val="1000"/>
              </a:spcBef>
              <a:buClr>
                <a:schemeClr val="accent1"/>
              </a:buClr>
              <a:buSzPct val="80000"/>
              <a:buFont typeface="Wingdings 3" charset="2"/>
              <a:buChar char=""/>
            </a:pPr>
            <a:r>
              <a:rPr lang="en-US" dirty="0">
                <a:solidFill>
                  <a:schemeClr val="tx1">
                    <a:lumMod val="75000"/>
                    <a:lumOff val="25000"/>
                  </a:schemeClr>
                </a:solidFill>
              </a:rPr>
              <a:t>A new reading book will be sent home every Thursday. Your child will be familiar with the text as they will have already read it three times in school. </a:t>
            </a:r>
          </a:p>
          <a:p>
            <a:pPr marL="285750" indent="-285750" defTabSz="457200">
              <a:lnSpc>
                <a:spcPct val="90000"/>
              </a:lnSpc>
              <a:spcBef>
                <a:spcPts val="1000"/>
              </a:spcBef>
              <a:buClr>
                <a:schemeClr val="accent1"/>
              </a:buClr>
              <a:buSzPct val="80000"/>
              <a:buFont typeface="Wingdings 3" charset="2"/>
              <a:buChar char=""/>
            </a:pPr>
            <a:r>
              <a:rPr lang="en-US" dirty="0">
                <a:solidFill>
                  <a:schemeClr val="tx1">
                    <a:lumMod val="75000"/>
                    <a:lumOff val="25000"/>
                  </a:schemeClr>
                </a:solidFill>
              </a:rPr>
              <a:t>Parents / Carers need to write a comment in the reading record book. If there are words your child has struggled with it is useful to include these in your comments. Children DO NOT have to read their whole book every day; 5 – 10 minutes is perfect. </a:t>
            </a:r>
          </a:p>
          <a:p>
            <a:pPr marL="285750" indent="-285750" defTabSz="457200">
              <a:lnSpc>
                <a:spcPct val="90000"/>
              </a:lnSpc>
              <a:spcBef>
                <a:spcPts val="1000"/>
              </a:spcBef>
              <a:buClr>
                <a:schemeClr val="accent1"/>
              </a:buClr>
              <a:buSzPct val="80000"/>
              <a:buFont typeface="Wingdings 3" charset="2"/>
              <a:buChar char=""/>
            </a:pPr>
            <a:r>
              <a:rPr lang="en-US" b="1" dirty="0">
                <a:solidFill>
                  <a:schemeClr val="tx1">
                    <a:lumMod val="75000"/>
                    <a:lumOff val="25000"/>
                  </a:schemeClr>
                </a:solidFill>
              </a:rPr>
              <a:t>Please ensure your child returns their reading books every Thursday with comments written in their reading record.</a:t>
            </a:r>
            <a:r>
              <a:rPr lang="en-US" dirty="0">
                <a:solidFill>
                  <a:schemeClr val="tx1">
                    <a:lumMod val="75000"/>
                    <a:lumOff val="25000"/>
                  </a:schemeClr>
                </a:solidFill>
              </a:rPr>
              <a:t> Please keep books and your child's reading record in your child's folder.</a:t>
            </a:r>
          </a:p>
        </p:txBody>
      </p:sp>
      <p:pic>
        <p:nvPicPr>
          <p:cNvPr id="6" name="Picture 5"/>
          <p:cNvPicPr>
            <a:picLocks noChangeAspect="1"/>
          </p:cNvPicPr>
          <p:nvPr/>
        </p:nvPicPr>
        <p:blipFill>
          <a:blip r:embed="rId2"/>
          <a:srcRect l="25401" r="21732"/>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3" name="Isosceles Triangle 22">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650350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extBox 1"/>
          <p:cNvSpPr txBox="1"/>
          <p:nvPr/>
        </p:nvSpPr>
        <p:spPr>
          <a:xfrm>
            <a:off x="5536734" y="609600"/>
            <a:ext cx="3737268" cy="871096"/>
          </a:xfrm>
          <a:prstGeom prst="rect">
            <a:avLst/>
          </a:prstGeom>
        </p:spPr>
        <p:txBody>
          <a:bodyPr vert="horz" lIns="91440" tIns="45720" rIns="91440" bIns="45720" rtlCol="0" anchor="t">
            <a:normAutofit/>
          </a:bodyPr>
          <a:lstStyle/>
          <a:p>
            <a:pPr defTabSz="457200">
              <a:spcBef>
                <a:spcPct val="0"/>
              </a:spcBef>
              <a:spcAft>
                <a:spcPts val="600"/>
              </a:spcAft>
            </a:pPr>
            <a:r>
              <a:rPr lang="en-US" sz="3600" dirty="0">
                <a:solidFill>
                  <a:schemeClr val="accent1"/>
                </a:solidFill>
                <a:latin typeface="+mj-lt"/>
                <a:ea typeface="+mj-ea"/>
                <a:cs typeface="+mj-cs"/>
              </a:rPr>
              <a:t>Spelling </a:t>
            </a:r>
          </a:p>
        </p:txBody>
      </p:sp>
      <p:sp>
        <p:nvSpPr>
          <p:cNvPr id="3" name="TextBox 2"/>
          <p:cNvSpPr txBox="1"/>
          <p:nvPr/>
        </p:nvSpPr>
        <p:spPr>
          <a:xfrm>
            <a:off x="5209563" y="1473540"/>
            <a:ext cx="4064439" cy="4567822"/>
          </a:xfrm>
          <a:prstGeom prst="rect">
            <a:avLst/>
          </a:prstGeom>
        </p:spPr>
        <p:txBody>
          <a:bodyPr vert="horz" lIns="91440" tIns="45720" rIns="91440" bIns="45720" rtlCol="0" anchor="t">
            <a:normAutofit/>
          </a:bodyPr>
          <a:lstStyle/>
          <a:p>
            <a:pPr marL="285750" indent="-285750" defTabSz="457200">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rPr>
              <a:t>Each week children will be given weekly spellings that will build on the phonics work we have been completing in class.</a:t>
            </a:r>
          </a:p>
          <a:p>
            <a:pPr marL="285750" indent="-285750" defTabSz="457200">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rPr>
              <a:t>The children will get the opportunity to practice these at school but should also spend time </a:t>
            </a:r>
            <a:r>
              <a:rPr lang="en-US" sz="1700" dirty="0" err="1">
                <a:solidFill>
                  <a:schemeClr val="tx1">
                    <a:lumMod val="75000"/>
                    <a:lumOff val="25000"/>
                  </a:schemeClr>
                </a:solidFill>
              </a:rPr>
              <a:t>practising</a:t>
            </a:r>
            <a:r>
              <a:rPr lang="en-US" sz="1700" dirty="0">
                <a:solidFill>
                  <a:schemeClr val="tx1">
                    <a:lumMod val="75000"/>
                    <a:lumOff val="25000"/>
                  </a:schemeClr>
                </a:solidFill>
              </a:rPr>
              <a:t> them each week at home.</a:t>
            </a:r>
          </a:p>
          <a:p>
            <a:pPr marL="285750" indent="-285750" defTabSz="457200">
              <a:lnSpc>
                <a:spcPct val="90000"/>
              </a:lnSpc>
              <a:spcBef>
                <a:spcPts val="1000"/>
              </a:spcBef>
              <a:buClr>
                <a:schemeClr val="accent1"/>
              </a:buClr>
              <a:buSzPct val="80000"/>
              <a:buFont typeface="Wingdings 3" charset="2"/>
              <a:buChar char=""/>
            </a:pPr>
            <a:r>
              <a:rPr lang="en-US" sz="1700" b="1" dirty="0">
                <a:solidFill>
                  <a:schemeClr val="tx1">
                    <a:lumMod val="75000"/>
                    <a:lumOff val="25000"/>
                  </a:schemeClr>
                </a:solidFill>
              </a:rPr>
              <a:t>Children will be tested on their spellings each Friday.</a:t>
            </a:r>
          </a:p>
          <a:p>
            <a:pPr marL="285750" indent="-285750" defTabSz="457200">
              <a:lnSpc>
                <a:spcPct val="90000"/>
              </a:lnSpc>
              <a:spcBef>
                <a:spcPts val="1000"/>
              </a:spcBef>
              <a:buClr>
                <a:schemeClr val="accent1"/>
              </a:buClr>
              <a:buSzPct val="80000"/>
              <a:buFont typeface="Wingdings 3" charset="2"/>
              <a:buChar char=""/>
            </a:pPr>
            <a:endParaRPr lang="en-US" sz="1700" b="1">
              <a:solidFill>
                <a:schemeClr val="tx1">
                  <a:lumMod val="75000"/>
                  <a:lumOff val="25000"/>
                </a:schemeClr>
              </a:solidFill>
            </a:endParaRPr>
          </a:p>
          <a:p>
            <a:pPr marL="285750" indent="-285750" defTabSz="457200">
              <a:lnSpc>
                <a:spcPct val="90000"/>
              </a:lnSpc>
              <a:spcBef>
                <a:spcPts val="1000"/>
              </a:spcBef>
              <a:buClr>
                <a:schemeClr val="accent1"/>
              </a:buClr>
              <a:buSzPct val="80000"/>
              <a:buFont typeface="Wingdings 3" charset="2"/>
              <a:buChar char=""/>
            </a:pPr>
            <a:r>
              <a:rPr lang="en-US" sz="1700" b="1" dirty="0">
                <a:solidFill>
                  <a:schemeClr val="tx1">
                    <a:lumMod val="75000"/>
                    <a:lumOff val="25000"/>
                  </a:schemeClr>
                </a:solidFill>
              </a:rPr>
              <a:t>If you would like any support with helping your child with learning their spellings, then please get in touch.</a:t>
            </a:r>
          </a:p>
        </p:txBody>
      </p:sp>
      <p:pic>
        <p:nvPicPr>
          <p:cNvPr id="4" name="Picture 3"/>
          <p:cNvPicPr>
            <a:picLocks noChangeAspect="1"/>
          </p:cNvPicPr>
          <p:nvPr/>
        </p:nvPicPr>
        <p:blipFill>
          <a:blip r:embed="rId2"/>
          <a:srcRect l="8611" r="17828" b="1"/>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1" name="Isosceles Triangle 2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20885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8ECA92-9D72-A215-E1F3-A87C5D490EB1}"/>
              </a:ext>
            </a:extLst>
          </p:cNvPr>
          <p:cNvSpPr txBox="1"/>
          <p:nvPr/>
        </p:nvSpPr>
        <p:spPr>
          <a:xfrm>
            <a:off x="450980" y="497632"/>
            <a:ext cx="370114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err="1"/>
              <a:t>Maths</a:t>
            </a:r>
            <a:endParaRPr lang="en-US" sz="2400"/>
          </a:p>
        </p:txBody>
      </p:sp>
      <p:sp>
        <p:nvSpPr>
          <p:cNvPr id="3" name="TextBox 2">
            <a:extLst>
              <a:ext uri="{FF2B5EF4-FFF2-40B4-BE49-F238E27FC236}">
                <a16:creationId xmlns:a16="http://schemas.microsoft.com/office/drawing/2014/main" id="{AED755B8-DFD6-9DE4-345A-D2C954BE4B6B}"/>
              </a:ext>
            </a:extLst>
          </p:cNvPr>
          <p:cNvSpPr txBox="1"/>
          <p:nvPr/>
        </p:nvSpPr>
        <p:spPr>
          <a:xfrm>
            <a:off x="617345" y="952719"/>
            <a:ext cx="8724122"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Supporting Your Child’s </a:t>
            </a:r>
            <a:r>
              <a:rPr lang="en-US" b="1" dirty="0" err="1">
                <a:ea typeface="+mn-lt"/>
                <a:cs typeface="+mn-lt"/>
              </a:rPr>
              <a:t>Maths</a:t>
            </a:r>
            <a:r>
              <a:rPr lang="en-US" b="1" dirty="0">
                <a:ea typeface="+mn-lt"/>
                <a:cs typeface="+mn-lt"/>
              </a:rPr>
              <a:t> Learning at Home</a:t>
            </a:r>
            <a:endParaRPr lang="en-US" dirty="0"/>
          </a:p>
          <a:p>
            <a:r>
              <a:rPr lang="en-US" dirty="0">
                <a:ea typeface="+mn-lt"/>
                <a:cs typeface="+mn-lt"/>
              </a:rPr>
              <a:t>Building strong mathematical foundations in Key Stage 1 is essential for helping children become confident and capable mathematicians throughout their school journey.</a:t>
            </a:r>
          </a:p>
          <a:p>
            <a:r>
              <a:rPr lang="en-US" dirty="0">
                <a:ea typeface="+mn-lt"/>
                <a:cs typeface="+mn-lt"/>
              </a:rPr>
              <a:t>A solid understanding of </a:t>
            </a:r>
            <a:r>
              <a:rPr lang="en-US" b="1" dirty="0">
                <a:ea typeface="+mn-lt"/>
                <a:cs typeface="+mn-lt"/>
              </a:rPr>
              <a:t>number</a:t>
            </a:r>
            <a:r>
              <a:rPr lang="en-US" dirty="0">
                <a:ea typeface="+mn-lt"/>
                <a:cs typeface="+mn-lt"/>
              </a:rPr>
              <a:t> is especially important at this stage. Here are some simple but effective ways you can support your child’s learning at home:</a:t>
            </a:r>
          </a:p>
          <a:p>
            <a:pPr marL="285750" indent="-285750">
              <a:buFont typeface="Arial"/>
              <a:buChar char="•"/>
            </a:pPr>
            <a:r>
              <a:rPr lang="en-US" b="1" dirty="0">
                <a:ea typeface="+mn-lt"/>
                <a:cs typeface="+mn-lt"/>
              </a:rPr>
              <a:t>Count together during everyday activities</a:t>
            </a:r>
            <a:r>
              <a:rPr lang="en-US" dirty="0">
                <a:ea typeface="+mn-lt"/>
                <a:cs typeface="+mn-lt"/>
              </a:rPr>
              <a:t> – Count steps as you walk, the number of red cars you see on the way home, or items while shopping. These small moments help build number fluency.</a:t>
            </a:r>
          </a:p>
          <a:p>
            <a:pPr marL="285750" indent="-285750">
              <a:buFont typeface="Arial"/>
              <a:buChar char="•"/>
            </a:pPr>
            <a:r>
              <a:rPr lang="en-US" b="1" dirty="0">
                <a:ea typeface="+mn-lt"/>
                <a:cs typeface="+mn-lt"/>
              </a:rPr>
              <a:t>Practice times tables</a:t>
            </a:r>
            <a:r>
              <a:rPr lang="en-US" dirty="0">
                <a:ea typeface="+mn-lt"/>
                <a:cs typeface="+mn-lt"/>
              </a:rPr>
              <a:t> – By the end of Year 2, children are expected to recall their 2, 5, and 10 times tables. Singing songs, using flashcards, or playing online games can make this fun and engaging.</a:t>
            </a:r>
          </a:p>
          <a:p>
            <a:pPr marL="285750" indent="-285750">
              <a:buFont typeface="Arial"/>
              <a:buChar char="•"/>
            </a:pPr>
            <a:r>
              <a:rPr lang="en-US" b="1" dirty="0">
                <a:ea typeface="+mn-lt"/>
                <a:cs typeface="+mn-lt"/>
              </a:rPr>
              <a:t>Spot numbers in the environment</a:t>
            </a:r>
            <a:r>
              <a:rPr lang="en-US" dirty="0">
                <a:ea typeface="+mn-lt"/>
                <a:cs typeface="+mn-lt"/>
              </a:rPr>
              <a:t> – Encourage your child to read numbers on doors, clocks, signs, or packaging. This helps them become more familiar with number recognition.</a:t>
            </a:r>
          </a:p>
          <a:p>
            <a:pPr marL="285750" indent="-285750">
              <a:buFont typeface="Arial"/>
              <a:buChar char="•"/>
            </a:pPr>
            <a:r>
              <a:rPr lang="en-US" b="1" dirty="0">
                <a:ea typeface="+mn-lt"/>
                <a:cs typeface="+mn-lt"/>
              </a:rPr>
              <a:t>Write two-digit numbers</a:t>
            </a:r>
            <a:r>
              <a:rPr lang="en-US" dirty="0">
                <a:ea typeface="+mn-lt"/>
                <a:cs typeface="+mn-lt"/>
              </a:rPr>
              <a:t> – Give your child opportunities to write numbers, especially two-digit ones. This helps them understand place value and ensures they form digits correctly in the tens and ones places.</a:t>
            </a:r>
            <a:endParaRPr lang="en-US" dirty="0"/>
          </a:p>
          <a:p>
            <a:r>
              <a:rPr lang="en-US" dirty="0">
                <a:ea typeface="+mn-lt"/>
                <a:cs typeface="+mn-lt"/>
              </a:rPr>
              <a:t>Your support at home makes a big difference. Thank you for being a vital part of your child’s learning journey!</a:t>
            </a:r>
            <a:endParaRPr lang="en-US" dirty="0"/>
          </a:p>
          <a:p>
            <a:endParaRPr lang="en-US" dirty="0"/>
          </a:p>
        </p:txBody>
      </p:sp>
    </p:spTree>
    <p:extLst>
      <p:ext uri="{BB962C8B-B14F-4D97-AF65-F5344CB8AC3E}">
        <p14:creationId xmlns:p14="http://schemas.microsoft.com/office/powerpoint/2010/main" val="516794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1358243-C5DE-3849-01ED-CD2080A25E49}"/>
            </a:ext>
          </a:extLst>
        </p:cNvPr>
        <p:cNvGrpSpPr/>
        <p:nvPr/>
      </p:nvGrpSpPr>
      <p:grpSpPr>
        <a:xfrm>
          <a:off x="0" y="0"/>
          <a:ext cx="0" cy="0"/>
          <a:chOff x="0" y="0"/>
          <a:chExt cx="0" cy="0"/>
        </a:xfrm>
      </p:grpSpPr>
      <p:grpSp>
        <p:nvGrpSpPr>
          <p:cNvPr id="9" name="Group 8">
            <a:extLst>
              <a:ext uri="{FF2B5EF4-FFF2-40B4-BE49-F238E27FC236}">
                <a16:creationId xmlns:a16="http://schemas.microsoft.com/office/drawing/2014/main" id="{CB3493B7-DFFD-6A69-484E-3ED79356EF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0B624C99-7E8C-6C5A-11D3-B8FE8BB7C6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AA34A926-0D41-A794-023C-5D60111F38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AEE3C379-D926-E559-A1B4-9529441DBF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885F1CCF-014D-75AA-1AC1-D0D69EB891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3B20D669-D459-C7BB-900F-2083EDA89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8FD47C77-F99D-39A2-7BA1-D78C7BD2FF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684EA7A4-5A4E-F220-7DD9-4A6610AB42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94F5EE0A-1C03-418E-FCB2-27B396AACE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BD517B12-8C4C-DBE1-3C44-824E9C4F4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5FD7AAA1-08A0-9680-D697-446D47FA4A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extBox 1">
            <a:extLst>
              <a:ext uri="{FF2B5EF4-FFF2-40B4-BE49-F238E27FC236}">
                <a16:creationId xmlns:a16="http://schemas.microsoft.com/office/drawing/2014/main" id="{10B76147-8032-C7BA-742D-FBCAA502D177}"/>
              </a:ext>
            </a:extLst>
          </p:cNvPr>
          <p:cNvSpPr txBox="1"/>
          <p:nvPr/>
        </p:nvSpPr>
        <p:spPr>
          <a:xfrm>
            <a:off x="5536734" y="609600"/>
            <a:ext cx="3737268" cy="1320800"/>
          </a:xfrm>
          <a:prstGeom prst="rect">
            <a:avLst/>
          </a:prstGeom>
        </p:spPr>
        <p:txBody>
          <a:bodyPr vert="horz" lIns="91440" tIns="45720" rIns="91440" bIns="45720" rtlCol="0" anchor="t">
            <a:normAutofit/>
          </a:bodyPr>
          <a:lstStyle/>
          <a:p>
            <a:pPr defTabSz="457200">
              <a:spcBef>
                <a:spcPct val="0"/>
              </a:spcBef>
              <a:spcAft>
                <a:spcPts val="600"/>
              </a:spcAft>
            </a:pPr>
            <a:r>
              <a:rPr lang="en-US" sz="3600" dirty="0">
                <a:solidFill>
                  <a:schemeClr val="accent1"/>
                </a:solidFill>
                <a:latin typeface="+mj-lt"/>
                <a:ea typeface="+mj-ea"/>
                <a:cs typeface="+mj-cs"/>
              </a:rPr>
              <a:t>Supporting your child</a:t>
            </a:r>
            <a:endParaRPr lang="en-US" dirty="0">
              <a:solidFill>
                <a:schemeClr val="accent1"/>
              </a:solidFill>
              <a:ea typeface="+mj-ea"/>
              <a:cs typeface="+mj-cs"/>
            </a:endParaRPr>
          </a:p>
        </p:txBody>
      </p:sp>
      <p:sp>
        <p:nvSpPr>
          <p:cNvPr id="3" name="TextBox 2">
            <a:extLst>
              <a:ext uri="{FF2B5EF4-FFF2-40B4-BE49-F238E27FC236}">
                <a16:creationId xmlns:a16="http://schemas.microsoft.com/office/drawing/2014/main" id="{A888A57A-40DC-A9B8-4930-302BE867B415}"/>
              </a:ext>
            </a:extLst>
          </p:cNvPr>
          <p:cNvSpPr txBox="1"/>
          <p:nvPr/>
        </p:nvSpPr>
        <p:spPr>
          <a:xfrm>
            <a:off x="4781306" y="1715100"/>
            <a:ext cx="5741539" cy="4326262"/>
          </a:xfrm>
          <a:prstGeom prst="rect">
            <a:avLst/>
          </a:prstGeom>
        </p:spPr>
        <p:txBody>
          <a:bodyPr vert="horz" lIns="91440" tIns="45720" rIns="91440" bIns="45720" rtlCol="0" anchor="t">
            <a:noAutofit/>
          </a:bodyPr>
          <a:lstStyle/>
          <a:p>
            <a:pPr defTabSz="457200">
              <a:lnSpc>
                <a:spcPct val="90000"/>
              </a:lnSpc>
              <a:spcBef>
                <a:spcPts val="1000"/>
              </a:spcBef>
            </a:pPr>
            <a:r>
              <a:rPr lang="en-US" sz="2400" dirty="0">
                <a:solidFill>
                  <a:schemeClr val="tx1">
                    <a:lumMod val="75000"/>
                    <a:lumOff val="25000"/>
                  </a:schemeClr>
                </a:solidFill>
                <a:ea typeface="+mn-lt"/>
                <a:cs typeface="+mn-lt"/>
              </a:rPr>
              <a:t>Supporting Your Child’s Learning Journey in Year 2. In Year 2, children continue to develop essential skills and understanding that lay the foundations for future learning. It’s a year of growing independence, </a:t>
            </a:r>
            <a:r>
              <a:rPr lang="en-GB" sz="2400" dirty="0">
                <a:solidFill>
                  <a:schemeClr val="tx1">
                    <a:lumMod val="75000"/>
                    <a:lumOff val="25000"/>
                  </a:schemeClr>
                </a:solidFill>
                <a:ea typeface="+mn-lt"/>
                <a:cs typeface="+mn-lt"/>
              </a:rPr>
              <a:t>curiosity</a:t>
            </a:r>
            <a:r>
              <a:rPr lang="en-US" sz="2400" dirty="0">
                <a:solidFill>
                  <a:schemeClr val="tx1">
                    <a:lumMod val="75000"/>
                    <a:lumOff val="25000"/>
                  </a:schemeClr>
                </a:solidFill>
                <a:ea typeface="+mn-lt"/>
                <a:cs typeface="+mn-lt"/>
              </a:rPr>
              <a:t>, and confidence across all areas of the curriculum.</a:t>
            </a:r>
          </a:p>
          <a:p>
            <a:pPr defTabSz="457200">
              <a:lnSpc>
                <a:spcPct val="90000"/>
              </a:lnSpc>
              <a:spcBef>
                <a:spcPts val="1000"/>
              </a:spcBef>
            </a:pPr>
            <a:r>
              <a:rPr lang="en-US" sz="2400" dirty="0">
                <a:solidFill>
                  <a:schemeClr val="tx1">
                    <a:lumMod val="75000"/>
                    <a:lumOff val="25000"/>
                  </a:schemeClr>
                </a:solidFill>
                <a:ea typeface="+mn-lt"/>
                <a:cs typeface="+mn-lt"/>
              </a:rPr>
              <a:t> As their primary carers and educators, your encouragement plays a vital role. Fostering a love of learning and a positive attitude towards school life at home can make a profound difference to your child’s academic progress and overall wellbeing. </a:t>
            </a:r>
          </a:p>
        </p:txBody>
      </p:sp>
      <p:pic>
        <p:nvPicPr>
          <p:cNvPr id="4" name="Picture 3">
            <a:extLst>
              <a:ext uri="{FF2B5EF4-FFF2-40B4-BE49-F238E27FC236}">
                <a16:creationId xmlns:a16="http://schemas.microsoft.com/office/drawing/2014/main" id="{B9D3A64A-94C5-060B-08E7-B513824BF0D9}"/>
              </a:ext>
            </a:extLst>
          </p:cNvPr>
          <p:cNvPicPr>
            <a:picLocks noChangeAspect="1"/>
          </p:cNvPicPr>
          <p:nvPr/>
        </p:nvPicPr>
        <p:blipFill>
          <a:blip r:embed="rId2"/>
          <a:srcRect l="8611" r="17828" b="1"/>
          <a:stretch>
            <a:fillRect/>
          </a:stretch>
        </p:blipFill>
        <p:spPr>
          <a:xfrm>
            <a:off x="20" y="-1"/>
            <a:ext cx="4782842"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1" name="Isosceles Triangle 20">
            <a:extLst>
              <a:ext uri="{FF2B5EF4-FFF2-40B4-BE49-F238E27FC236}">
                <a16:creationId xmlns:a16="http://schemas.microsoft.com/office/drawing/2014/main" id="{0DB71857-EFD4-99EE-355B-7E79FB2C40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28393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576" y="112629"/>
            <a:ext cx="9470572" cy="1138773"/>
          </a:xfrm>
          <a:prstGeom prst="rect">
            <a:avLst/>
          </a:prstGeom>
          <a:noFill/>
        </p:spPr>
        <p:txBody>
          <a:bodyPr wrap="square" lIns="91440" tIns="45720" rIns="91440" bIns="45720" rtlCol="0" anchor="t">
            <a:spAutoFit/>
          </a:bodyPr>
          <a:lstStyle/>
          <a:p>
            <a:pPr algn="ctr"/>
            <a:r>
              <a:rPr lang="en-GB" sz="5000" dirty="0">
                <a:solidFill>
                  <a:schemeClr val="accent2">
                    <a:lumMod val="50000"/>
                  </a:schemeClr>
                </a:solidFill>
                <a:latin typeface="Twinkl"/>
              </a:rPr>
              <a:t>P.E. Days</a:t>
            </a:r>
            <a:endParaRPr lang="en-GB" sz="5000" dirty="0">
              <a:solidFill>
                <a:schemeClr val="accent2">
                  <a:lumMod val="50000"/>
                </a:schemeClr>
              </a:solidFill>
              <a:latin typeface="Twinkl" panose="02000000000000000000" pitchFamily="2" charset="0"/>
            </a:endParaRPr>
          </a:p>
          <a:p>
            <a:endParaRPr lang="en-GB" dirty="0">
              <a:latin typeface="Twinkl" panose="02000000000000000000" pitchFamily="2" charset="0"/>
            </a:endParaRPr>
          </a:p>
        </p:txBody>
      </p:sp>
      <p:sp>
        <p:nvSpPr>
          <p:cNvPr id="4" name="TextBox 3"/>
          <p:cNvSpPr txBox="1"/>
          <p:nvPr/>
        </p:nvSpPr>
        <p:spPr>
          <a:xfrm>
            <a:off x="346167" y="118349"/>
            <a:ext cx="8407778" cy="6093976"/>
          </a:xfrm>
          <a:prstGeom prst="rect">
            <a:avLst/>
          </a:prstGeom>
          <a:noFill/>
        </p:spPr>
        <p:txBody>
          <a:bodyPr wrap="square" lIns="91440" tIns="45720" rIns="91440" bIns="45720" rtlCol="0" anchor="t">
            <a:spAutoFit/>
          </a:bodyPr>
          <a:lstStyle/>
          <a:p>
            <a:pPr algn="ctr"/>
            <a:endParaRPr lang="en-GB" sz="3000" dirty="0">
              <a:solidFill>
                <a:schemeClr val="accent2">
                  <a:lumMod val="50000"/>
                </a:schemeClr>
              </a:solidFill>
              <a:latin typeface="Twinkl" panose="02000000000000000000" pitchFamily="2" charset="0"/>
            </a:endParaRPr>
          </a:p>
          <a:p>
            <a:endParaRPr lang="en-GB" sz="3000" u="sng" dirty="0">
              <a:solidFill>
                <a:schemeClr val="accent2">
                  <a:lumMod val="50000"/>
                </a:schemeClr>
              </a:solidFill>
              <a:latin typeface="Twinkl"/>
            </a:endParaRPr>
          </a:p>
          <a:p>
            <a:r>
              <a:rPr lang="en-GB" sz="3000" dirty="0">
                <a:solidFill>
                  <a:schemeClr val="accent2">
                    <a:lumMod val="50000"/>
                  </a:schemeClr>
                </a:solidFill>
                <a:latin typeface="Twinkl"/>
              </a:rPr>
              <a:t>Our PE Days are </a:t>
            </a:r>
            <a:r>
              <a:rPr lang="en-GB" sz="3000" b="1" dirty="0">
                <a:solidFill>
                  <a:schemeClr val="accent2">
                    <a:lumMod val="50000"/>
                  </a:schemeClr>
                </a:solidFill>
                <a:latin typeface="Twinkl"/>
              </a:rPr>
              <a:t>Tuesday </a:t>
            </a:r>
            <a:r>
              <a:rPr lang="en-GB" sz="3000" dirty="0">
                <a:solidFill>
                  <a:schemeClr val="accent2">
                    <a:lumMod val="50000"/>
                  </a:schemeClr>
                </a:solidFill>
                <a:latin typeface="Twinkl"/>
              </a:rPr>
              <a:t>and </a:t>
            </a:r>
            <a:r>
              <a:rPr lang="en-GB" sz="3000" b="1" dirty="0">
                <a:solidFill>
                  <a:schemeClr val="accent2">
                    <a:lumMod val="50000"/>
                  </a:schemeClr>
                </a:solidFill>
                <a:latin typeface="Twinkl"/>
              </a:rPr>
              <a:t>Friday.</a:t>
            </a:r>
            <a:r>
              <a:rPr lang="en-GB" sz="3000" dirty="0">
                <a:solidFill>
                  <a:schemeClr val="accent2">
                    <a:lumMod val="50000"/>
                  </a:schemeClr>
                </a:solidFill>
                <a:latin typeface="Twinkl"/>
              </a:rPr>
              <a:t> On these days, all pupils should come to school in their PE Kits. They should not be wearing any jewellery on these days.  </a:t>
            </a:r>
          </a:p>
          <a:p>
            <a:endParaRPr lang="en-GB" sz="3000" dirty="0">
              <a:solidFill>
                <a:schemeClr val="accent2">
                  <a:lumMod val="50000"/>
                </a:schemeClr>
              </a:solidFill>
              <a:latin typeface="Twinkl"/>
            </a:endParaRPr>
          </a:p>
          <a:p>
            <a:r>
              <a:rPr lang="en-GB" sz="3000" u="sng" dirty="0">
                <a:solidFill>
                  <a:schemeClr val="accent2">
                    <a:lumMod val="50000"/>
                  </a:schemeClr>
                </a:solidFill>
                <a:latin typeface="Twinkl"/>
              </a:rPr>
              <a:t>P.E. Kit </a:t>
            </a:r>
            <a:endParaRPr lang="en-GB" dirty="0">
              <a:solidFill>
                <a:schemeClr val="accent2">
                  <a:lumMod val="50000"/>
                </a:schemeClr>
              </a:solidFill>
            </a:endParaRPr>
          </a:p>
          <a:p>
            <a:endParaRPr lang="en-GB" sz="3000" u="sng" dirty="0">
              <a:solidFill>
                <a:schemeClr val="accent2">
                  <a:lumMod val="50000"/>
                </a:schemeClr>
              </a:solidFill>
              <a:latin typeface="Twinkl" panose="02000000000000000000" pitchFamily="2" charset="0"/>
            </a:endParaRPr>
          </a:p>
          <a:p>
            <a:pPr marL="457200" indent="-457200">
              <a:buFont typeface="Arial" panose="020B0604020202020204" pitchFamily="34" charset="0"/>
              <a:buChar char="•"/>
            </a:pPr>
            <a:r>
              <a:rPr lang="en-GB" sz="3000" dirty="0">
                <a:solidFill>
                  <a:schemeClr val="accent2">
                    <a:lumMod val="50000"/>
                  </a:schemeClr>
                </a:solidFill>
                <a:latin typeface="Twinkl" panose="02000000000000000000" pitchFamily="2" charset="0"/>
              </a:rPr>
              <a:t>Black shorts or jogging bottoms / leggings</a:t>
            </a:r>
          </a:p>
          <a:p>
            <a:pPr marL="457200" indent="-457200">
              <a:buFont typeface="Arial" panose="020B0604020202020204" pitchFamily="34" charset="0"/>
              <a:buChar char="•"/>
            </a:pPr>
            <a:r>
              <a:rPr lang="en-GB" sz="3000" dirty="0">
                <a:solidFill>
                  <a:schemeClr val="accent2">
                    <a:lumMod val="50000"/>
                  </a:schemeClr>
                </a:solidFill>
                <a:latin typeface="Twinkl" panose="02000000000000000000" pitchFamily="2" charset="0"/>
              </a:rPr>
              <a:t>A white t-shirt </a:t>
            </a:r>
          </a:p>
          <a:p>
            <a:pPr marL="457200" indent="-457200">
              <a:buFont typeface="Arial" panose="020B0604020202020204" pitchFamily="34" charset="0"/>
              <a:buChar char="•"/>
            </a:pPr>
            <a:r>
              <a:rPr lang="en-GB" sz="3000" dirty="0">
                <a:solidFill>
                  <a:schemeClr val="accent2">
                    <a:lumMod val="50000"/>
                  </a:schemeClr>
                </a:solidFill>
                <a:latin typeface="Twinkl" panose="02000000000000000000" pitchFamily="2" charset="0"/>
              </a:rPr>
              <a:t>Trainers </a:t>
            </a:r>
          </a:p>
          <a:p>
            <a:endParaRPr lang="en-GB" sz="3000" u="sng" dirty="0">
              <a:solidFill>
                <a:schemeClr val="accent2">
                  <a:lumMod val="50000"/>
                </a:schemeClr>
              </a:solidFill>
              <a:latin typeface="Twinkl" panose="02000000000000000000" pitchFamily="2" charset="0"/>
            </a:endParaRPr>
          </a:p>
          <a:p>
            <a:endParaRPr lang="en-GB" sz="3000" u="sng" dirty="0">
              <a:solidFill>
                <a:schemeClr val="accent2">
                  <a:lumMod val="50000"/>
                </a:schemeClr>
              </a:solidFill>
              <a:latin typeface="Twinkl" panose="02000000000000000000" pitchFamily="2" charset="0"/>
            </a:endParaRPr>
          </a:p>
        </p:txBody>
      </p:sp>
      <p:pic>
        <p:nvPicPr>
          <p:cNvPr id="5" name="Picture 4"/>
          <p:cNvPicPr>
            <a:picLocks noChangeAspect="1"/>
          </p:cNvPicPr>
          <p:nvPr/>
        </p:nvPicPr>
        <p:blipFill>
          <a:blip r:embed="rId2"/>
          <a:stretch>
            <a:fillRect/>
          </a:stretch>
        </p:blipFill>
        <p:spPr>
          <a:xfrm>
            <a:off x="8438965" y="2377217"/>
            <a:ext cx="3534268" cy="2610214"/>
          </a:xfrm>
          <a:prstGeom prst="rect">
            <a:avLst/>
          </a:prstGeom>
        </p:spPr>
      </p:pic>
      <p:sp>
        <p:nvSpPr>
          <p:cNvPr id="6" name="TextBox 5"/>
          <p:cNvSpPr txBox="1"/>
          <p:nvPr/>
        </p:nvSpPr>
        <p:spPr>
          <a:xfrm>
            <a:off x="345581" y="5695070"/>
            <a:ext cx="11214462" cy="1015663"/>
          </a:xfrm>
          <a:prstGeom prst="rect">
            <a:avLst/>
          </a:prstGeom>
          <a:noFill/>
        </p:spPr>
        <p:txBody>
          <a:bodyPr wrap="square" lIns="91440" tIns="45720" rIns="91440" bIns="45720" rtlCol="0" anchor="t">
            <a:spAutoFit/>
          </a:bodyPr>
          <a:lstStyle/>
          <a:p>
            <a:r>
              <a:rPr lang="en-GB" sz="3000" dirty="0">
                <a:solidFill>
                  <a:schemeClr val="accent2">
                    <a:lumMod val="50000"/>
                  </a:schemeClr>
                </a:solidFill>
                <a:latin typeface="Twinkl"/>
              </a:rPr>
              <a:t>Children should wear their school jumper or cardigan during the day but can bring a navy or black hoody to wear for P.E.  </a:t>
            </a:r>
            <a:endParaRPr lang="en-US">
              <a:solidFill>
                <a:schemeClr val="accent2">
                  <a:lumMod val="50000"/>
                </a:schemeClr>
              </a:solidFill>
            </a:endParaRPr>
          </a:p>
        </p:txBody>
      </p:sp>
    </p:spTree>
    <p:extLst>
      <p:ext uri="{BB962C8B-B14F-4D97-AF65-F5344CB8AC3E}">
        <p14:creationId xmlns:p14="http://schemas.microsoft.com/office/powerpoint/2010/main" val="1301625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close up of a sign&#10;&#10;AI-generated content may be incorrect.">
            <a:extLst>
              <a:ext uri="{FF2B5EF4-FFF2-40B4-BE49-F238E27FC236}">
                <a16:creationId xmlns:a16="http://schemas.microsoft.com/office/drawing/2014/main" id="{6324B005-3B76-FC20-DEC6-F8181A7D4754}"/>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rcRect/>
          <a:stretch>
            <a:fillRect/>
          </a:stretch>
        </p:blipFill>
        <p:spPr>
          <a:xfrm>
            <a:off x="20" y="10"/>
            <a:ext cx="12191980" cy="6857990"/>
          </a:xfrm>
          <a:prstGeom prst="rect">
            <a:avLst/>
          </a:prstGeom>
        </p:spPr>
      </p:pic>
      <p:sp>
        <p:nvSpPr>
          <p:cNvPr id="7" name="Freeform: Shape 6">
            <a:extLst>
              <a:ext uri="{FF2B5EF4-FFF2-40B4-BE49-F238E27FC236}">
                <a16:creationId xmlns:a16="http://schemas.microsoft.com/office/drawing/2014/main" id="{85C2136B-77EC-41E9-BDB6-58A4AE1429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33800"/>
            <a:ext cx="762000" cy="3124200"/>
          </a:xfrm>
          <a:custGeom>
            <a:avLst/>
            <a:gdLst>
              <a:gd name="connsiteX0" fmla="*/ 0 w 762000"/>
              <a:gd name="connsiteY0" fmla="*/ 0 h 3124200"/>
              <a:gd name="connsiteX1" fmla="*/ 762000 w 762000"/>
              <a:gd name="connsiteY1" fmla="*/ 3124200 h 3124200"/>
              <a:gd name="connsiteX2" fmla="*/ 0 w 762000"/>
              <a:gd name="connsiteY2" fmla="*/ 3124200 h 3124200"/>
            </a:gdLst>
            <a:ahLst/>
            <a:cxnLst>
              <a:cxn ang="0">
                <a:pos x="connsiteX0" y="connsiteY0"/>
              </a:cxn>
              <a:cxn ang="0">
                <a:pos x="connsiteX1" y="connsiteY1"/>
              </a:cxn>
              <a:cxn ang="0">
                <a:pos x="connsiteX2" y="connsiteY2"/>
              </a:cxn>
            </a:cxnLst>
            <a:rect l="l" t="t" r="r" b="b"/>
            <a:pathLst>
              <a:path w="762000" h="3124200">
                <a:moveTo>
                  <a:pt x="0" y="0"/>
                </a:moveTo>
                <a:lnTo>
                  <a:pt x="762000" y="3124200"/>
                </a:lnTo>
                <a:lnTo>
                  <a:pt x="0" y="31242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9" name="Straight Connector 8">
            <a:extLst>
              <a:ext uri="{FF2B5EF4-FFF2-40B4-BE49-F238E27FC236}">
                <a16:creationId xmlns:a16="http://schemas.microsoft.com/office/drawing/2014/main" id="{E55891F3-A5E2-4418-8950-25FA2B7312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9274002" y="4502552"/>
            <a:ext cx="2917998" cy="235544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B1FCEB1-A7E1-417C-A7EF-AA30D5A085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3500" y="-16625"/>
            <a:ext cx="2667482" cy="68746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Freeform: Shape 12">
            <a:extLst>
              <a:ext uri="{FF2B5EF4-FFF2-40B4-BE49-F238E27FC236}">
                <a16:creationId xmlns:a16="http://schemas.microsoft.com/office/drawing/2014/main" id="{7FBCF2A6-1F18-4B68-B5D2-5B763ED41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2923" y="-16625"/>
            <a:ext cx="1269077" cy="6874625"/>
          </a:xfrm>
          <a:custGeom>
            <a:avLst/>
            <a:gdLst>
              <a:gd name="connsiteX0" fmla="*/ 714894 w 1269077"/>
              <a:gd name="connsiteY0" fmla="*/ 0 h 6874625"/>
              <a:gd name="connsiteX1" fmla="*/ 1269077 w 1269077"/>
              <a:gd name="connsiteY1" fmla="*/ 16625 h 6874625"/>
              <a:gd name="connsiteX2" fmla="*/ 1269077 w 1269077"/>
              <a:gd name="connsiteY2" fmla="*/ 6874625 h 6874625"/>
              <a:gd name="connsiteX3" fmla="*/ 0 w 1269077"/>
              <a:gd name="connsiteY3" fmla="*/ 6874625 h 6874625"/>
            </a:gdLst>
            <a:ahLst/>
            <a:cxnLst>
              <a:cxn ang="0">
                <a:pos x="connsiteX0" y="connsiteY0"/>
              </a:cxn>
              <a:cxn ang="0">
                <a:pos x="connsiteX1" y="connsiteY1"/>
              </a:cxn>
              <a:cxn ang="0">
                <a:pos x="connsiteX2" y="connsiteY2"/>
              </a:cxn>
              <a:cxn ang="0">
                <a:pos x="connsiteX3" y="connsiteY3"/>
              </a:cxn>
            </a:cxnLst>
            <a:rect l="l" t="t" r="r" b="b"/>
            <a:pathLst>
              <a:path w="1269077" h="6874625">
                <a:moveTo>
                  <a:pt x="714894" y="0"/>
                </a:moveTo>
                <a:lnTo>
                  <a:pt x="1269077" y="16625"/>
                </a:lnTo>
                <a:lnTo>
                  <a:pt x="1269077" y="6874625"/>
                </a:lnTo>
                <a:lnTo>
                  <a:pt x="0" y="6874625"/>
                </a:lnTo>
                <a:close/>
              </a:path>
            </a:pathLst>
          </a:custGeom>
          <a:solidFill>
            <a:schemeClr val="accent1">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F3A27FB-A693-4A75-951E-0C77CD98F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374" y="-16624"/>
            <a:ext cx="1983626" cy="6874625"/>
          </a:xfrm>
          <a:custGeom>
            <a:avLst/>
            <a:gdLst>
              <a:gd name="connsiteX0" fmla="*/ 0 w 1983626"/>
              <a:gd name="connsiteY0" fmla="*/ 0 h 6874625"/>
              <a:gd name="connsiteX1" fmla="*/ 1983626 w 1983626"/>
              <a:gd name="connsiteY1" fmla="*/ 0 h 6874625"/>
              <a:gd name="connsiteX2" fmla="*/ 1983626 w 1983626"/>
              <a:gd name="connsiteY2" fmla="*/ 6874625 h 6874625"/>
              <a:gd name="connsiteX3" fmla="*/ 1522181 w 1983626"/>
              <a:gd name="connsiteY3" fmla="*/ 6874625 h 6874625"/>
            </a:gdLst>
            <a:ahLst/>
            <a:cxnLst>
              <a:cxn ang="0">
                <a:pos x="connsiteX0" y="connsiteY0"/>
              </a:cxn>
              <a:cxn ang="0">
                <a:pos x="connsiteX1" y="connsiteY1"/>
              </a:cxn>
              <a:cxn ang="0">
                <a:pos x="connsiteX2" y="connsiteY2"/>
              </a:cxn>
              <a:cxn ang="0">
                <a:pos x="connsiteX3" y="connsiteY3"/>
              </a:cxn>
            </a:cxnLst>
            <a:rect l="l" t="t" r="r" b="b"/>
            <a:pathLst>
              <a:path w="1983626" h="6874625">
                <a:moveTo>
                  <a:pt x="0" y="0"/>
                </a:moveTo>
                <a:lnTo>
                  <a:pt x="1983626" y="0"/>
                </a:lnTo>
                <a:lnTo>
                  <a:pt x="1983626" y="6874625"/>
                </a:lnTo>
                <a:lnTo>
                  <a:pt x="1522181" y="6874625"/>
                </a:lnTo>
                <a:close/>
              </a:path>
            </a:pathLst>
          </a:custGeom>
          <a:solidFill>
            <a:schemeClr val="accent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788291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hart with text and numbers&#10;&#10;AI-generated content may be incorrect.">
            <a:extLst>
              <a:ext uri="{FF2B5EF4-FFF2-40B4-BE49-F238E27FC236}">
                <a16:creationId xmlns:a16="http://schemas.microsoft.com/office/drawing/2014/main" id="{796928D0-DD68-F153-1D8D-A6D7E4CB057F}"/>
              </a:ext>
            </a:extLst>
          </p:cNvPr>
          <p:cNvPicPr>
            <a:picLocks noChangeAspect="1"/>
          </p:cNvPicPr>
          <p:nvPr/>
        </p:nvPicPr>
        <p:blipFill>
          <a:blip r:embed="rId2"/>
          <a:stretch>
            <a:fillRect/>
          </a:stretch>
        </p:blipFill>
        <p:spPr>
          <a:xfrm>
            <a:off x="264547" y="681789"/>
            <a:ext cx="7171117" cy="4973053"/>
          </a:xfrm>
          <a:prstGeom prst="rect">
            <a:avLst/>
          </a:prstGeom>
        </p:spPr>
      </p:pic>
      <p:pic>
        <p:nvPicPr>
          <p:cNvPr id="3" name="Picture 2">
            <a:extLst>
              <a:ext uri="{FF2B5EF4-FFF2-40B4-BE49-F238E27FC236}">
                <a16:creationId xmlns:a16="http://schemas.microsoft.com/office/drawing/2014/main" id="{C61B54E9-5AA1-7139-B32F-5E3A49F2F444}"/>
              </a:ext>
            </a:extLst>
          </p:cNvPr>
          <p:cNvPicPr>
            <a:picLocks noChangeAspect="1"/>
          </p:cNvPicPr>
          <p:nvPr/>
        </p:nvPicPr>
        <p:blipFill>
          <a:blip r:embed="rId3"/>
          <a:stretch>
            <a:fillRect/>
          </a:stretch>
        </p:blipFill>
        <p:spPr>
          <a:xfrm>
            <a:off x="7734000" y="1844842"/>
            <a:ext cx="4173552" cy="3168316"/>
          </a:xfrm>
          <a:prstGeom prst="rect">
            <a:avLst/>
          </a:prstGeom>
        </p:spPr>
      </p:pic>
    </p:spTree>
    <p:extLst>
      <p:ext uri="{BB962C8B-B14F-4D97-AF65-F5344CB8AC3E}">
        <p14:creationId xmlns:p14="http://schemas.microsoft.com/office/powerpoint/2010/main" val="2184789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1F6DE7-7D38-5670-A85E-3253FA6B6C53}"/>
              </a:ext>
            </a:extLst>
          </p:cNvPr>
          <p:cNvSpPr txBox="1"/>
          <p:nvPr/>
        </p:nvSpPr>
        <p:spPr>
          <a:xfrm>
            <a:off x="703847" y="2257926"/>
            <a:ext cx="9310436"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3200" dirty="0">
                <a:latin typeface="Calibri"/>
              </a:rPr>
              <a:t>Children whose attendance is below 90% are classed as a persistent absentee. </a:t>
            </a:r>
          </a:p>
          <a:p>
            <a:pPr algn="just"/>
            <a:endParaRPr lang="en-GB"/>
          </a:p>
          <a:p>
            <a:pPr algn="just"/>
            <a:r>
              <a:rPr lang="en-GB" sz="3200" dirty="0">
                <a:latin typeface="Calibri"/>
              </a:rPr>
              <a:t>Although 90% sounds quite high, in reality this is 4 weeks of learning missed … that is a lot! </a:t>
            </a:r>
          </a:p>
        </p:txBody>
      </p:sp>
    </p:spTree>
    <p:extLst>
      <p:ext uri="{BB962C8B-B14F-4D97-AF65-F5344CB8AC3E}">
        <p14:creationId xmlns:p14="http://schemas.microsoft.com/office/powerpoint/2010/main" val="2858833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extBox 1">
            <a:extLst>
              <a:ext uri="{FF2B5EF4-FFF2-40B4-BE49-F238E27FC236}">
                <a16:creationId xmlns:a16="http://schemas.microsoft.com/office/drawing/2014/main" id="{BACD01A1-C9CE-8C06-3783-C0CDBE253405}"/>
              </a:ext>
            </a:extLst>
          </p:cNvPr>
          <p:cNvSpPr txBox="1"/>
          <p:nvPr/>
        </p:nvSpPr>
        <p:spPr>
          <a:xfrm>
            <a:off x="6090445" y="609600"/>
            <a:ext cx="3183556" cy="132080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lnSpc>
                <a:spcPct val="90000"/>
              </a:lnSpc>
              <a:spcBef>
                <a:spcPct val="0"/>
              </a:spcBef>
              <a:spcAft>
                <a:spcPts val="600"/>
              </a:spcAft>
            </a:pPr>
            <a:r>
              <a:rPr lang="en-US" sz="2800" b="1">
                <a:solidFill>
                  <a:schemeClr val="accent1"/>
                </a:solidFill>
                <a:latin typeface="+mj-lt"/>
                <a:ea typeface="+mj-ea"/>
                <a:cs typeface="+mj-cs"/>
              </a:rPr>
              <a:t>How can I let school know that my child is ill?</a:t>
            </a:r>
            <a:endParaRPr lang="en-US" sz="2800">
              <a:solidFill>
                <a:schemeClr val="accent1"/>
              </a:solidFill>
              <a:latin typeface="+mj-lt"/>
              <a:ea typeface="+mj-ea"/>
              <a:cs typeface="+mj-cs"/>
            </a:endParaRPr>
          </a:p>
        </p:txBody>
      </p:sp>
      <p:sp>
        <p:nvSpPr>
          <p:cNvPr id="3" name="TextBox 2">
            <a:extLst>
              <a:ext uri="{FF2B5EF4-FFF2-40B4-BE49-F238E27FC236}">
                <a16:creationId xmlns:a16="http://schemas.microsoft.com/office/drawing/2014/main" id="{33FCE5B3-8016-2D8D-EC9A-67E0A36FD2FA}"/>
              </a:ext>
            </a:extLst>
          </p:cNvPr>
          <p:cNvSpPr txBox="1"/>
          <p:nvPr/>
        </p:nvSpPr>
        <p:spPr>
          <a:xfrm>
            <a:off x="6094410" y="2180641"/>
            <a:ext cx="4139115" cy="294832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28600" indent="-228600" defTabSz="4572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Send a message via Arbor</a:t>
            </a:r>
          </a:p>
          <a:p>
            <a:pPr marL="228600" indent="-228600" defTabSz="457200">
              <a:lnSpc>
                <a:spcPct val="90000"/>
              </a:lnSpc>
              <a:spcBef>
                <a:spcPts val="1000"/>
              </a:spcBef>
              <a:buClr>
                <a:schemeClr val="accent1"/>
              </a:buClr>
              <a:buSzPct val="80000"/>
              <a:buFont typeface="Wingdings 3" charset="2"/>
              <a:buChar char=""/>
            </a:pPr>
            <a:endParaRPr lang="en-US" sz="2000" dirty="0">
              <a:solidFill>
                <a:schemeClr val="tx1">
                  <a:lumMod val="75000"/>
                  <a:lumOff val="25000"/>
                </a:schemeClr>
              </a:solidFill>
            </a:endParaRPr>
          </a:p>
          <a:p>
            <a:pPr marL="228600" indent="-228600" defTabSz="4572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Call the school office and leave a voicemail 0113 2717204</a:t>
            </a:r>
          </a:p>
          <a:p>
            <a:pPr defTabSz="457200">
              <a:lnSpc>
                <a:spcPct val="90000"/>
              </a:lnSpc>
              <a:spcBef>
                <a:spcPts val="1000"/>
              </a:spcBef>
              <a:buClr>
                <a:schemeClr val="accent1"/>
              </a:buClr>
              <a:buSzPct val="80000"/>
              <a:buFont typeface="Wingdings 3" charset="2"/>
              <a:buChar char=""/>
            </a:pPr>
            <a:endParaRPr lang="en-US" sz="2000" dirty="0">
              <a:solidFill>
                <a:schemeClr val="tx1">
                  <a:lumMod val="75000"/>
                  <a:lumOff val="25000"/>
                </a:schemeClr>
              </a:solidFill>
            </a:endParaRPr>
          </a:p>
          <a:p>
            <a:pPr defTabSz="4572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If your child does not arrive at school then we will try to phone you and may do a home visit if we cannot contact you.</a:t>
            </a:r>
          </a:p>
        </p:txBody>
      </p:sp>
      <p:pic>
        <p:nvPicPr>
          <p:cNvPr id="4" name="Picture 3" descr="A screenshot of a computer&#10;&#10;AI-generated content may be incorrect.">
            <a:extLst>
              <a:ext uri="{FF2B5EF4-FFF2-40B4-BE49-F238E27FC236}">
                <a16:creationId xmlns:a16="http://schemas.microsoft.com/office/drawing/2014/main" id="{CC791EC5-93E6-DC69-6D88-F2ADD5A0B7D6}"/>
              </a:ext>
            </a:extLst>
          </p:cNvPr>
          <p:cNvPicPr>
            <a:picLocks noChangeAspect="1"/>
          </p:cNvPicPr>
          <p:nvPr/>
        </p:nvPicPr>
        <p:blipFill>
          <a:blip r:embed="rId2"/>
          <a:stretch>
            <a:fillRect/>
          </a:stretch>
        </p:blipFill>
        <p:spPr>
          <a:xfrm>
            <a:off x="368682" y="1274052"/>
            <a:ext cx="5062993" cy="2493524"/>
          </a:xfrm>
          <a:prstGeom prst="rect">
            <a:avLst/>
          </a:prstGeom>
        </p:spPr>
      </p:pic>
    </p:spTree>
    <p:extLst>
      <p:ext uri="{BB962C8B-B14F-4D97-AF65-F5344CB8AC3E}">
        <p14:creationId xmlns:p14="http://schemas.microsoft.com/office/powerpoint/2010/main" val="38064723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7" name="Straight Connector 26">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9"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34">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Isosceles Triangle 35">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extBox 1"/>
          <p:cNvSpPr txBox="1"/>
          <p:nvPr/>
        </p:nvSpPr>
        <p:spPr>
          <a:xfrm>
            <a:off x="5209563" y="2153401"/>
            <a:ext cx="5257570" cy="3887961"/>
          </a:xfrm>
          <a:prstGeom prst="rect">
            <a:avLst/>
          </a:prstGeom>
        </p:spPr>
        <p:txBody>
          <a:bodyPr vert="horz" lIns="91440" tIns="45720" rIns="91440" bIns="45720" rtlCol="0" anchor="t">
            <a:normAutofit/>
          </a:bodyPr>
          <a:lstStyle/>
          <a:p>
            <a:pPr defTabSz="457200">
              <a:buClr>
                <a:schemeClr val="accent1"/>
              </a:buClr>
              <a:buSzPct val="80000"/>
              <a:buFont typeface="Arial" charset="2"/>
              <a:buChar char="•"/>
            </a:pPr>
            <a:r>
              <a:rPr lang="en-US" sz="2000" dirty="0">
                <a:solidFill>
                  <a:schemeClr val="tx1">
                    <a:lumMod val="75000"/>
                    <a:lumOff val="25000"/>
                  </a:schemeClr>
                </a:solidFill>
                <a:ea typeface="+mn-lt"/>
                <a:cs typeface="+mn-lt"/>
              </a:rPr>
              <a:t>If you have any questions or concerns, please don’t hesitate to email me. Do note that I won’t be able to check emails during the school day as I’ll be leading learning activities. Occasionally, evening commitments or training may also delay my response, but I will always aim to reply as promptly as possible.</a:t>
            </a:r>
            <a:endParaRPr lang="en-US" dirty="0">
              <a:solidFill>
                <a:schemeClr val="tx1">
                  <a:lumMod val="75000"/>
                  <a:lumOff val="25000"/>
                </a:schemeClr>
              </a:solidFill>
            </a:endParaRPr>
          </a:p>
          <a:p>
            <a:pPr defTabSz="457200">
              <a:lnSpc>
                <a:spcPct val="90000"/>
              </a:lnSpc>
              <a:spcBef>
                <a:spcPts val="1000"/>
              </a:spcBef>
              <a:buClr>
                <a:schemeClr val="accent1"/>
              </a:buClr>
              <a:buSzPct val="80000"/>
              <a:buFont typeface="Wingdings 3" charset="2"/>
              <a:buChar char=""/>
            </a:pPr>
            <a:endParaRPr lang="en-US" sz="1700" dirty="0">
              <a:solidFill>
                <a:schemeClr val="tx1">
                  <a:lumMod val="75000"/>
                  <a:lumOff val="25000"/>
                </a:schemeClr>
              </a:solidFill>
            </a:endParaRPr>
          </a:p>
        </p:txBody>
      </p:sp>
      <p:pic>
        <p:nvPicPr>
          <p:cNvPr id="4" name="Picture 3"/>
          <p:cNvPicPr>
            <a:picLocks noChangeAspect="1"/>
          </p:cNvPicPr>
          <p:nvPr/>
        </p:nvPicPr>
        <p:blipFill>
          <a:blip r:embed="rId2"/>
          <a:srcRect l="1345" r="21582" b="1"/>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38" name="Isosceles Triangle 37">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986050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7463" y="3461657"/>
            <a:ext cx="10241280" cy="1938992"/>
          </a:xfrm>
          <a:prstGeom prst="rect">
            <a:avLst/>
          </a:prstGeom>
          <a:noFill/>
        </p:spPr>
        <p:txBody>
          <a:bodyPr wrap="square" lIns="91440" tIns="45720" rIns="91440" bIns="45720" rtlCol="0" anchor="t">
            <a:spAutoFit/>
          </a:bodyPr>
          <a:lstStyle/>
          <a:p>
            <a:pPr algn="ctr"/>
            <a:r>
              <a:rPr lang="en-GB" sz="3000" dirty="0">
                <a:solidFill>
                  <a:schemeClr val="accent2">
                    <a:lumMod val="50000"/>
                  </a:schemeClr>
                </a:solidFill>
                <a:latin typeface="Twinkl"/>
                <a:ea typeface="+mn-lt"/>
                <a:cs typeface="+mn-lt"/>
              </a:rPr>
              <a:t>I’m really looking forward to the year ahead, teaching your wonderful children and watching them grow in confidence and curiosity. </a:t>
            </a:r>
            <a:endParaRPr lang="en-US" dirty="0">
              <a:solidFill>
                <a:schemeClr val="accent2">
                  <a:lumMod val="50000"/>
                </a:schemeClr>
              </a:solidFill>
              <a:latin typeface="Twinkl"/>
              <a:ea typeface="+mn-lt"/>
              <a:cs typeface="+mn-lt"/>
            </a:endParaRPr>
          </a:p>
          <a:p>
            <a:pPr algn="ctr"/>
            <a:endParaRPr lang="en-GB" sz="3000" dirty="0">
              <a:solidFill>
                <a:schemeClr val="accent2">
                  <a:lumMod val="50000"/>
                </a:schemeClr>
              </a:solidFill>
              <a:latin typeface="Twinkl"/>
            </a:endParaRPr>
          </a:p>
        </p:txBody>
      </p:sp>
      <p:pic>
        <p:nvPicPr>
          <p:cNvPr id="3" name="Picture 2"/>
          <p:cNvPicPr>
            <a:picLocks noChangeAspect="1"/>
          </p:cNvPicPr>
          <p:nvPr/>
        </p:nvPicPr>
        <p:blipFill>
          <a:blip r:embed="rId2"/>
          <a:stretch>
            <a:fillRect/>
          </a:stretch>
        </p:blipFill>
        <p:spPr>
          <a:xfrm>
            <a:off x="4371469" y="194780"/>
            <a:ext cx="3353268" cy="3019846"/>
          </a:xfrm>
          <a:prstGeom prst="rect">
            <a:avLst/>
          </a:prstGeom>
        </p:spPr>
      </p:pic>
    </p:spTree>
    <p:extLst>
      <p:ext uri="{BB962C8B-B14F-4D97-AF65-F5344CB8AC3E}">
        <p14:creationId xmlns:p14="http://schemas.microsoft.com/office/powerpoint/2010/main" val="379719953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8950ADDA30B97409F1033A317B38CAA" ma:contentTypeVersion="3" ma:contentTypeDescription="Create a new document." ma:contentTypeScope="" ma:versionID="57546a8e0d23113a717d73886c19b783">
  <xsd:schema xmlns:xsd="http://www.w3.org/2001/XMLSchema" xmlns:xs="http://www.w3.org/2001/XMLSchema" xmlns:p="http://schemas.microsoft.com/office/2006/metadata/properties" xmlns:ns2="ee2c53ec-6a3a-4514-85d9-9f4a578e602c" targetNamespace="http://schemas.microsoft.com/office/2006/metadata/properties" ma:root="true" ma:fieldsID="cebf8213228cbb19b1d8ffe95831070f" ns2:_="">
    <xsd:import namespace="ee2c53ec-6a3a-4514-85d9-9f4a578e602c"/>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e2c53ec-6a3a-4514-85d9-9f4a578e60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8FCEAE-B00E-4356-A48E-244193BBA636}">
  <ds:schemaRefs>
    <ds:schemaRef ds:uri="http://schemas.microsoft.com/sharepoint/v3/contenttype/forms"/>
  </ds:schemaRefs>
</ds:datastoreItem>
</file>

<file path=customXml/itemProps2.xml><?xml version="1.0" encoding="utf-8"?>
<ds:datastoreItem xmlns:ds="http://schemas.openxmlformats.org/officeDocument/2006/customXml" ds:itemID="{F8A3A34E-934E-42D4-8381-0347E9330F12}">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FB9101D-D306-48D9-90F9-6EFE960201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e2c53ec-6a3a-4514-85d9-9f4a578e60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92</TotalTime>
  <Words>475</Words>
  <Application>Microsoft Office PowerPoint</Application>
  <PresentationFormat>Widescreen</PresentationFormat>
  <Paragraphs>53</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Facet</vt:lpstr>
      <vt:lpstr>Welcome to Year 2 Emerald Class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Collaborative Learning Trust - Adept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 Wouters</dc:creator>
  <cp:lastModifiedBy>Beth Wouters</cp:lastModifiedBy>
  <cp:revision>731</cp:revision>
  <dcterms:created xsi:type="dcterms:W3CDTF">2024-07-06T13:21:06Z</dcterms:created>
  <dcterms:modified xsi:type="dcterms:W3CDTF">2025-10-13T08:52:05Z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0x01010028950ADDA30B97409F1033A317B38CAA</vt:lpwstr>
  </property>
  <property fmtid="{D5CDD505-2E9C-101B-9397-08002B2CF9AE}" pid="3" name="_SourceUrl">
    <vt:lpwstr/>
  </property>
  <property fmtid="{D5CDD505-2E9C-101B-9397-08002B2CF9AE}" pid="4" name="_SharedFileIndex">
    <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